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sldIdLst>
    <p:sldId id="463" r:id="rId4"/>
    <p:sldId id="450" r:id="rId5"/>
    <p:sldId id="390" r:id="rId6"/>
    <p:sldId id="420" r:id="rId7"/>
    <p:sldId id="256" r:id="rId8"/>
    <p:sldId id="485" r:id="rId9"/>
    <p:sldId id="502" r:id="rId10"/>
    <p:sldId id="488" r:id="rId11"/>
    <p:sldId id="503" r:id="rId12"/>
    <p:sldId id="500" r:id="rId13"/>
    <p:sldId id="449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C6FF"/>
    <a:srgbClr val="467BB9"/>
    <a:srgbClr val="FF787B"/>
    <a:srgbClr val="51EE10"/>
    <a:srgbClr val="EB00B8"/>
    <a:srgbClr val="F4F5F5"/>
    <a:srgbClr val="7A0C81"/>
    <a:srgbClr val="960706"/>
    <a:srgbClr val="FF7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3F6E-D412-CC64-7727-038541531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31CE1-1481-3E32-37BF-195D219CE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85D52-49BD-4DB6-0DC3-67D92AFF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30EEA-AE99-60E0-B9F1-80A9E495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398BA-CA7E-890B-58C0-2DA41EF1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B85B-A1D0-34AB-D3F0-9E3502A7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2DDFD-0BF2-ADE1-BC75-70A209EBF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1323C-B238-50F8-B37A-DC50AF64C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06A9C-D2AA-BE22-B389-36772E6B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3E70B-A068-67DF-4FDD-75A87188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1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EE297-BDFF-021E-2803-EBF84F3DD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85C1B-1E92-F8E6-6316-01A412A2D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72DF5-7ED6-15BC-5486-8988220B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AF7B2-837D-6147-FF9E-2F7D6DC0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1F498-6979-DA47-EACC-4D4094F3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54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86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2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24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 lang="en-US" dirty="0"/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2594" y="-3537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2593" y="2198971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42593" y="4526717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8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34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4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7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415323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6262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8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D34A-B052-B617-F2B7-06CFE99DE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5B403-00AF-9B85-F6D7-21EF6B392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D7618-B3BD-412E-7811-78F627DBE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FCB2-9D2A-B241-5D9A-70242B43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49CEA-2842-09A1-7AEA-74BF6299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42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76A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rgbClr val="365D8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05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2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3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1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09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48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5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68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  <a:latin typeface="Montserrat" panose="00000500000000000000" pitchFamily="50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3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7228F-1676-A251-29C5-C0D09E4C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5D1D6-9480-24FB-9F29-15C3C5391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3DEBA-7F8D-B133-7191-BD0C9D62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84E36-2F59-1200-9C91-99028762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37F8A-CEA5-61ED-7817-FDA98A29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93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9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18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1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1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 lang="en-US" dirty="0"/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2594" y="-3537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2593" y="2198971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42593" y="4526717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44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00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5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8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415323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6262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76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019D-531A-7FAB-C403-696CCA77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20A39-4977-A512-BC19-AFA0365F9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C5645-E225-60B4-5985-1700F692B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F14FF-AE45-6C47-23E6-82AEBF94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4826E-54E3-7D3A-18A9-1589DDFB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9328B-A4E9-DA7F-6382-923BA3D8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95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53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32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72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3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00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7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53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3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24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2"/>
                </a:solidFill>
                <a:latin typeface="Montserrat" panose="00000500000000000000" pitchFamily="50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0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9F0E-142B-A00C-F314-3F11BB5D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63FBF-47B2-E74B-09A5-4D6F6C7F0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87FD1-F62F-9BA1-047D-315E40E6C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0AD3F1-A249-00A4-91D1-446CAA026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EAF24-5FEE-56F2-F9F7-4DA3F46CD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F49B1E-44DE-8449-2F23-8C570B58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4D373-8FA6-5AA1-E658-DDD97C14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C5BF5-A9D2-A7A2-2772-B39FEDE2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1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60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0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CCA2-05E0-EBDC-9D5E-B54B8900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A2071-719F-A2A1-281D-6632EBFD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397B05-7D57-6838-67A1-937B939A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6A6B1-62E7-092E-E078-EC4EBE8F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4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A3A95-ED04-3A14-1C60-77029B06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9DA84-0B64-5700-2B06-828466F2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C23C1-B480-C43A-50E4-1A9ED832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1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61A7-15E3-6DDB-58DC-B5F174DC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111A7-2C55-4B3C-F88D-42FE22AF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1B307-7AC8-7B4B-DB99-079B8AE5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44600-E7AD-0783-54DA-4B8947B5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C5CB2-7B47-44C8-78C8-D9B4CF33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7A574-29AF-4183-B6FB-3ACFB8B2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CFF1-AD15-729E-A101-F507B809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519CE2-91DF-4073-F5CF-111B299110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61767-D4BD-B4E6-3BB0-3B9B7955C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95F88-600F-C436-32DD-795D0E56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13B74-8311-6FC2-8DEE-E6951669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A398C-2B1E-8DEC-FD8F-1B2BC238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0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F272B-BCAE-3FC7-A360-336D3CBA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37575-A2D2-D0F5-2BCB-4AA25D3B3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AB226-9CF5-B047-BF7A-DBFCDA6DD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27A8F-C8D9-4BD9-BA10-A127D302A45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48AA-B3B1-A762-2245-90121DEF4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CD60-B9AE-1027-9EC0-0EF31C03F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765F8-2730-42AE-8ED6-2D9D1B36D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5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sz="1000" dirty="0"/>
              <a:t>Sample Footer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3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sz="1000" dirty="0"/>
              <a:t>Sample Footer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9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building with a palm tree in front of it&#10;&#10;Description automatically generated">
            <a:extLst>
              <a:ext uri="{FF2B5EF4-FFF2-40B4-BE49-F238E27FC236}">
                <a16:creationId xmlns:a16="http://schemas.microsoft.com/office/drawing/2014/main" id="{B7150D21-EB81-DD3A-97A4-8A955E5F88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687"/>
          <a:stretch>
            <a:fillRect/>
          </a:stretch>
        </p:blipFill>
        <p:spPr/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503756C5-BA4A-23B6-D8B2-5F34640A7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51" y="1125431"/>
            <a:ext cx="4953611" cy="1401873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730066" cy="2675098"/>
          </a:xfrm>
          <a:solidFill>
            <a:schemeClr val="bg2">
              <a:alpha val="74000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48146" y="4744954"/>
            <a:ext cx="9013554" cy="19875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City of St. Augustine Beach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Civil Engineering for 7</a:t>
            </a:r>
            <a:r>
              <a:rPr lang="en-US" sz="3600" b="1" baseline="30000" dirty="0">
                <a:solidFill>
                  <a:schemeClr val="bg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th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, 8</a:t>
            </a:r>
            <a:r>
              <a:rPr lang="en-US" sz="3600" b="1" baseline="30000" dirty="0">
                <a:solidFill>
                  <a:schemeClr val="bg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th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, and 9</a:t>
            </a:r>
            <a:r>
              <a:rPr lang="en-US" sz="3600" b="1" baseline="30000" dirty="0">
                <a:solidFill>
                  <a:schemeClr val="bg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th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Street Drainage Improvements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52E2D-5939-05B2-9070-43859CEE880A}"/>
              </a:ext>
            </a:extLst>
          </p:cNvPr>
          <p:cNvSpPr txBox="1"/>
          <p:nvPr/>
        </p:nvSpPr>
        <p:spPr>
          <a:xfrm>
            <a:off x="9777139" y="6194692"/>
            <a:ext cx="2025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11</a:t>
            </a:r>
            <a:r>
              <a:rPr lang="en-US" sz="2800" dirty="0">
                <a:solidFill>
                  <a:schemeClr val="tx1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/02/2023</a:t>
            </a:r>
          </a:p>
        </p:txBody>
      </p:sp>
    </p:spTree>
    <p:extLst>
      <p:ext uri="{BB962C8B-B14F-4D97-AF65-F5344CB8AC3E}">
        <p14:creationId xmlns:p14="http://schemas.microsoft.com/office/powerpoint/2010/main" val="1580478904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11E3A8-8784-C385-D2B1-5F407384C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036948"/>
            <a:ext cx="12312084" cy="5878386"/>
          </a:xfrm>
          <a:prstGeom prst="rect">
            <a:avLst/>
          </a:prstGeom>
          <a:solidFill>
            <a:srgbClr val="F4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 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B106D8C-F1E6-E635-0A32-128D9F11A3F0}"/>
              </a:ext>
            </a:extLst>
          </p:cNvPr>
          <p:cNvSpPr txBox="1">
            <a:spLocks/>
          </p:cNvSpPr>
          <p:nvPr/>
        </p:nvSpPr>
        <p:spPr>
          <a:xfrm>
            <a:off x="11391152" y="6434524"/>
            <a:ext cx="693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D6C8759-1648-539E-284A-CAE80718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44848" y="1"/>
            <a:ext cx="2347151" cy="3516197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rgbClr val="2023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F87C05-DBE3-CE18-DF43-824F0AA130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1428" cy="1676977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7BB9"/>
          </a:solidFill>
          <a:ln>
            <a:solidFill>
              <a:srgbClr val="467BB9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Project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</a:t>
            </a:r>
            <a:r>
              <a:rPr lang="en-US" sz="4300" b="1" dirty="0">
                <a:solidFill>
                  <a:srgbClr val="F4F5F5"/>
                </a:solidFill>
                <a:latin typeface="Montserrat" panose="00000500000000000000" pitchFamily="50" charset="0"/>
              </a:rPr>
              <a:t>Overview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20235E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Key Issues – Utilities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64FFD7F-2549-8054-38B9-4151A8EFBC90}"/>
              </a:ext>
            </a:extLst>
          </p:cNvPr>
          <p:cNvSpPr txBox="1">
            <a:spLocks/>
          </p:cNvSpPr>
          <p:nvPr/>
        </p:nvSpPr>
        <p:spPr>
          <a:xfrm>
            <a:off x="11386052" y="6434524"/>
            <a:ext cx="698362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21245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1245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C1C41C-6F2A-ECCA-C2A1-2B54B91A97D0}"/>
              </a:ext>
            </a:extLst>
          </p:cNvPr>
          <p:cNvSpPr/>
          <p:nvPr/>
        </p:nvSpPr>
        <p:spPr>
          <a:xfrm>
            <a:off x="-1368178" y="1866809"/>
            <a:ext cx="6318555" cy="4567715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4D912-4464-F748-0FC6-81D347AECFD1}"/>
              </a:ext>
            </a:extLst>
          </p:cNvPr>
          <p:cNvSpPr txBox="1"/>
          <p:nvPr/>
        </p:nvSpPr>
        <p:spPr>
          <a:xfrm>
            <a:off x="107586" y="1902973"/>
            <a:ext cx="4725671" cy="5032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2800" b="1" u="sng" dirty="0">
                <a:latin typeface="Montserrat" panose="00000500000000000000" pitchFamily="50" charset="0"/>
              </a:rPr>
              <a:t>Existing Utilities within the Right-Of Ways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lang="en-US" sz="1000" b="1" dirty="0">
              <a:solidFill>
                <a:srgbClr val="F4F5F5"/>
              </a:solidFill>
              <a:latin typeface="Montserrat" panose="00000500000000000000" pitchFamily="50" charset="0"/>
            </a:endParaRPr>
          </a:p>
          <a:p>
            <a:pPr marL="457200" marR="0" lvl="0" indent="-344488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Montserrat" panose="00000500000000000000" pitchFamily="50" charset="0"/>
              </a:rPr>
              <a:t>Potable Water</a:t>
            </a:r>
          </a:p>
          <a:p>
            <a:pPr marL="457200" marR="0" lvl="0" indent="-344488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1" dirty="0">
              <a:solidFill>
                <a:schemeClr val="accent3"/>
              </a:solidFill>
              <a:latin typeface="Montserrat" panose="00000500000000000000" pitchFamily="50" charset="0"/>
            </a:endParaRPr>
          </a:p>
          <a:p>
            <a:pPr marL="457200" marR="0" lvl="0" indent="-344488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Wastewater</a:t>
            </a:r>
            <a:endParaRPr lang="en-US" sz="2800" b="1" dirty="0">
              <a:solidFill>
                <a:schemeClr val="accent3"/>
              </a:solidFill>
              <a:latin typeface="Montserrat" panose="00000500000000000000" pitchFamily="50" charset="0"/>
            </a:endParaRPr>
          </a:p>
          <a:p>
            <a:pPr marL="112712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lang="en-US" sz="1000" b="1" dirty="0">
              <a:solidFill>
                <a:schemeClr val="accent3"/>
              </a:solidFill>
              <a:latin typeface="Montserrat" panose="00000500000000000000" pitchFamily="50" charset="0"/>
            </a:endParaRPr>
          </a:p>
          <a:p>
            <a:pPr marL="457200" marR="0" lvl="0" indent="-3444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Overhead Electric</a:t>
            </a:r>
          </a:p>
          <a:p>
            <a:pPr marL="457200" marR="0" lvl="0" indent="-3444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3444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chemeClr val="accent3"/>
                </a:solidFill>
                <a:latin typeface="Montserrat" panose="00000500000000000000" pitchFamily="50" charset="0"/>
              </a:rPr>
              <a:t>Fiber / Cable</a:t>
            </a:r>
          </a:p>
          <a:p>
            <a:pPr marL="457200" marR="0" lvl="0" indent="-3444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3444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chemeClr val="accent3"/>
                </a:solidFill>
                <a:latin typeface="Montserrat" panose="00000500000000000000" pitchFamily="50" charset="0"/>
              </a:rPr>
              <a:t>Gas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3444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34448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b="1" dirty="0">
              <a:solidFill>
                <a:srgbClr val="F4F5F5"/>
              </a:solidFill>
              <a:latin typeface="Montserrat" panose="00000500000000000000" pitchFamily="50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9DC8CE-E124-F57F-F961-CAE1C97E5B28}"/>
              </a:ext>
            </a:extLst>
          </p:cNvPr>
          <p:cNvSpPr/>
          <p:nvPr/>
        </p:nvSpPr>
        <p:spPr>
          <a:xfrm>
            <a:off x="5438775" y="1843231"/>
            <a:ext cx="7391400" cy="3975429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22C45-C1F0-5F82-AB1D-23B035E2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7" b="20957"/>
          <a:stretch/>
        </p:blipFill>
        <p:spPr>
          <a:xfrm>
            <a:off x="5661228" y="2032016"/>
            <a:ext cx="5844715" cy="3657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5497580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2F0BB0A-8DF3-4107-815E-1A34A0ED8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999347E-C53E-49B7-9685-F4B751637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8546"/>
            <a:ext cx="12192000" cy="4719454"/>
          </a:xfrm>
          <a:custGeom>
            <a:avLst/>
            <a:gdLst>
              <a:gd name="connsiteX0" fmla="*/ 1 w 12192000"/>
              <a:gd name="connsiteY0" fmla="*/ 0 h 4719454"/>
              <a:gd name="connsiteX1" fmla="*/ 1 w 12192000"/>
              <a:gd name="connsiteY1" fmla="*/ 69796 h 4719454"/>
              <a:gd name="connsiteX2" fmla="*/ 3526 w 12192000"/>
              <a:gd name="connsiteY2" fmla="*/ 69796 h 4719454"/>
              <a:gd name="connsiteX3" fmla="*/ 14315 w 12192000"/>
              <a:gd name="connsiteY3" fmla="*/ 283470 h 4719454"/>
              <a:gd name="connsiteX4" fmla="*/ 2772489 w 12192000"/>
              <a:gd name="connsiteY4" fmla="*/ 2772487 h 4719454"/>
              <a:gd name="connsiteX5" fmla="*/ 2848416 w 12192000"/>
              <a:gd name="connsiteY5" fmla="*/ 2770568 h 4719454"/>
              <a:gd name="connsiteX6" fmla="*/ 2848416 w 12192000"/>
              <a:gd name="connsiteY6" fmla="*/ 2772486 h 4719454"/>
              <a:gd name="connsiteX7" fmla="*/ 12192000 w 12192000"/>
              <a:gd name="connsiteY7" fmla="*/ 2767439 h 4719454"/>
              <a:gd name="connsiteX8" fmla="*/ 12192000 w 12192000"/>
              <a:gd name="connsiteY8" fmla="*/ 4719454 h 4719454"/>
              <a:gd name="connsiteX9" fmla="*/ 0 w 12192000"/>
              <a:gd name="connsiteY9" fmla="*/ 4719454 h 471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19454">
                <a:moveTo>
                  <a:pt x="1" y="0"/>
                </a:moveTo>
                <a:lnTo>
                  <a:pt x="1" y="69796"/>
                </a:lnTo>
                <a:lnTo>
                  <a:pt x="3526" y="69796"/>
                </a:lnTo>
                <a:lnTo>
                  <a:pt x="14315" y="283470"/>
                </a:lnTo>
                <a:cubicBezTo>
                  <a:pt x="156294" y="1681514"/>
                  <a:pt x="1336986" y="2772487"/>
                  <a:pt x="2772489" y="2772487"/>
                </a:cubicBezTo>
                <a:lnTo>
                  <a:pt x="2848416" y="2770568"/>
                </a:lnTo>
                <a:lnTo>
                  <a:pt x="2848416" y="2772486"/>
                </a:lnTo>
                <a:lnTo>
                  <a:pt x="12192000" y="2767439"/>
                </a:lnTo>
                <a:lnTo>
                  <a:pt x="12192000" y="4719454"/>
                </a:lnTo>
                <a:lnTo>
                  <a:pt x="0" y="4719454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6D27865-C8D3-44FD-BA1E-B122FD5F8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6952" y="0"/>
            <a:ext cx="4005049" cy="6858000"/>
          </a:xfrm>
          <a:custGeom>
            <a:avLst/>
            <a:gdLst>
              <a:gd name="connsiteX0" fmla="*/ 0 w 4005049"/>
              <a:gd name="connsiteY0" fmla="*/ 0 h 6858000"/>
              <a:gd name="connsiteX1" fmla="*/ 4005049 w 4005049"/>
              <a:gd name="connsiteY1" fmla="*/ 0 h 6858000"/>
              <a:gd name="connsiteX2" fmla="*/ 4005049 w 4005049"/>
              <a:gd name="connsiteY2" fmla="*/ 6858000 h 6858000"/>
              <a:gd name="connsiteX3" fmla="*/ 3380185 w 4005049"/>
              <a:gd name="connsiteY3" fmla="*/ 6858000 h 6858000"/>
              <a:gd name="connsiteX4" fmla="*/ 3380185 w 4005049"/>
              <a:gd name="connsiteY4" fmla="*/ 3875396 h 6858000"/>
              <a:gd name="connsiteX5" fmla="*/ 3379685 w 4005049"/>
              <a:gd name="connsiteY5" fmla="*/ 3875396 h 6858000"/>
              <a:gd name="connsiteX6" fmla="*/ 3381105 w 4005049"/>
              <a:gd name="connsiteY6" fmla="*/ 3819246 h 6858000"/>
              <a:gd name="connsiteX7" fmla="*/ 118686 w 4005049"/>
              <a:gd name="connsiteY7" fmla="*/ 15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5049" h="6858000">
                <a:moveTo>
                  <a:pt x="0" y="0"/>
                </a:moveTo>
                <a:lnTo>
                  <a:pt x="4005049" y="0"/>
                </a:lnTo>
                <a:lnTo>
                  <a:pt x="4005049" y="6858000"/>
                </a:lnTo>
                <a:lnTo>
                  <a:pt x="3380185" y="6858000"/>
                </a:lnTo>
                <a:lnTo>
                  <a:pt x="3380185" y="3875396"/>
                </a:lnTo>
                <a:lnTo>
                  <a:pt x="3379685" y="3875396"/>
                </a:lnTo>
                <a:lnTo>
                  <a:pt x="3381105" y="3819246"/>
                </a:lnTo>
                <a:cubicBezTo>
                  <a:pt x="3381105" y="1893037"/>
                  <a:pt x="1965994" y="297344"/>
                  <a:pt x="118686" y="1508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32B7B-DFEA-0391-D896-79CEADD4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152445"/>
            <a:ext cx="7674590" cy="122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50" charset="0"/>
              </a:rPr>
              <a:t>Q&amp;A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8966634E-E738-F622-25A4-E6960134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53" y="1850283"/>
            <a:ext cx="6548116" cy="18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6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D072B0-076E-4AAF-84A8-1A907CED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08" y="525440"/>
            <a:ext cx="5848350" cy="1963318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50" charset="0"/>
              </a:rPr>
              <a:t>Presentation Outline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7041F-5C33-40F8-A459-751AEB10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08" y="4066251"/>
            <a:ext cx="5181600" cy="1951438"/>
          </a:xfrm>
        </p:spPr>
        <p:txBody>
          <a:bodyPr>
            <a:norm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Intro &amp; Project Team</a:t>
            </a:r>
          </a:p>
          <a:p>
            <a:r>
              <a:rPr lang="en-US" b="1" dirty="0">
                <a:latin typeface="Montserrat" panose="00000500000000000000" pitchFamily="50" charset="0"/>
              </a:rPr>
              <a:t>Project Overview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4CBA211-37A0-4CC8-ACD3-522C5BE67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3306"/>
          <a:stretch/>
        </p:blipFill>
        <p:spPr>
          <a:xfrm>
            <a:off x="6514166" y="-1798"/>
            <a:ext cx="2846566" cy="2872294"/>
          </a:xfr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4AC6251-86B6-46D0-9E3A-E833E8CC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48DBFC0-C907-C3AF-D2AC-1AB02140F437}"/>
              </a:ext>
            </a:extLst>
          </p:cNvPr>
          <p:cNvSpPr txBox="1">
            <a:spLocks/>
          </p:cNvSpPr>
          <p:nvPr/>
        </p:nvSpPr>
        <p:spPr>
          <a:xfrm>
            <a:off x="607258" y="1425499"/>
            <a:ext cx="5848350" cy="1403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50" charset="0"/>
                <a:ea typeface="Roboto Medium" panose="02000000000000000000" pitchFamily="2" charset="0"/>
                <a:cs typeface="Poppins" panose="00000500000000000000" pitchFamily="2" charset="0"/>
              </a:rPr>
              <a:t>Civil Engineering for </a:t>
            </a:r>
            <a:r>
              <a:rPr lang="en-US" sz="1800" b="1" dirty="0">
                <a:solidFill>
                  <a:srgbClr val="002060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7</a:t>
            </a:r>
            <a:r>
              <a:rPr lang="en-US" sz="1800" b="1" baseline="30000" dirty="0">
                <a:solidFill>
                  <a:srgbClr val="002060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th</a:t>
            </a:r>
            <a:r>
              <a:rPr lang="en-US" sz="1800" b="1" dirty="0">
                <a:solidFill>
                  <a:srgbClr val="002060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, 8</a:t>
            </a:r>
            <a:r>
              <a:rPr lang="en-US" sz="1800" b="1" baseline="30000" dirty="0">
                <a:solidFill>
                  <a:srgbClr val="002060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th</a:t>
            </a:r>
            <a:r>
              <a:rPr lang="en-US" sz="1800" b="1" dirty="0">
                <a:solidFill>
                  <a:srgbClr val="002060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, and 9</a:t>
            </a:r>
            <a:r>
              <a:rPr lang="en-US" sz="1800" b="1" baseline="30000" dirty="0">
                <a:solidFill>
                  <a:srgbClr val="002060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th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2060"/>
                </a:solidFill>
                <a:latin typeface="Montserrat" panose="00000500000000000000" pitchFamily="50" charset="0"/>
                <a:ea typeface="Roboto Medium" panose="02000000000000000000" pitchFamily="2" charset="0"/>
                <a:cs typeface="Poppins" pitchFamily="2" charset="77"/>
              </a:rPr>
              <a:t>Street Drainage Improvements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50" charset="0"/>
                <a:ea typeface="Roboto Medium" panose="02000000000000000000" pitchFamily="2" charset="0"/>
                <a:cs typeface="Poppins" panose="00000500000000000000" pitchFamily="2" charset="0"/>
              </a:rPr>
              <a:t> </a:t>
            </a:r>
            <a:endParaRPr lang="en-US" sz="1800" b="1" dirty="0">
              <a:solidFill>
                <a:srgbClr val="002060"/>
              </a:solidFill>
              <a:latin typeface="Montserrat" panose="00000500000000000000" pitchFamily="50" charset="0"/>
              <a:ea typeface="Roboto Medium" panose="020000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50" charset="0"/>
              <a:ea typeface="Roboto Medium" panose="020000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50" charset="0"/>
              <a:ea typeface="Roboto Medium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8862203B-C150-55F8-4ADB-22C275E2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7000" y="6433202"/>
            <a:ext cx="2374150" cy="36784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4/21/2023</a:t>
            </a: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B8875319-33D9-75FE-82C0-43609CB16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8" y="3219888"/>
            <a:ext cx="1477818" cy="41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B1BE5D-1453-7E6D-63DC-E4B9A30C5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56800" y="4327941"/>
            <a:ext cx="11577307" cy="2530059"/>
          </a:xfrm>
          <a:prstGeom prst="rect">
            <a:avLst/>
          </a:prstGeom>
        </p:spPr>
      </p:pic>
      <p:pic>
        <p:nvPicPr>
          <p:cNvPr id="20" name="Picture Placeholder 19" descr="A few men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D44832D3-348A-3696-A3CC-9E277251EE7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26610" r="26610"/>
          <a:stretch>
            <a:fillRect/>
          </a:stretch>
        </p:blipFill>
        <p:spPr/>
      </p:pic>
      <p:pic>
        <p:nvPicPr>
          <p:cNvPr id="25" name="Picture Placeholder 24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09FD7BC-EA33-6189-A8B4-AFF7D187C2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38762" t="221" r="13796" b="-221"/>
          <a:stretch/>
        </p:blipFill>
        <p:spPr>
          <a:xfrm>
            <a:off x="6514169" y="2856391"/>
            <a:ext cx="2846565" cy="4001609"/>
          </a:xfr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F829D89-35B8-DCD6-FDE8-2548B6E6F817}"/>
              </a:ext>
            </a:extLst>
          </p:cNvPr>
          <p:cNvSpPr txBox="1">
            <a:spLocks/>
          </p:cNvSpPr>
          <p:nvPr/>
        </p:nvSpPr>
        <p:spPr>
          <a:xfrm>
            <a:off x="11391152" y="6434524"/>
            <a:ext cx="6932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8AB70BE-1769-45B8-85A6-0C837432C7E6}" type="slidenum">
              <a:rPr lang="en-US" sz="2000" b="1" smtClean="0">
                <a:latin typeface="Montserrat" panose="00000500000000000000" pitchFamily="2" charset="0"/>
              </a:rPr>
              <a:pPr algn="r"/>
              <a:t>2</a:t>
            </a:fld>
            <a:endParaRPr lang="en-US" sz="2000" b="1" dirty="0">
              <a:latin typeface="Montserrat" panose="00000500000000000000" pitchFamily="2" charset="0"/>
            </a:endParaRPr>
          </a:p>
        </p:txBody>
      </p:sp>
      <p:pic>
        <p:nvPicPr>
          <p:cNvPr id="16" name="Picture Placeholder 15" descr="An aerial view of a building&#10;&#10;Description automatically generated">
            <a:extLst>
              <a:ext uri="{FF2B5EF4-FFF2-40B4-BE49-F238E27FC236}">
                <a16:creationId xmlns:a16="http://schemas.microsoft.com/office/drawing/2014/main" id="{FE8FB535-05B9-B4BA-0386-81B5C2DA70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5" r="17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101602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D0072D-4288-0DCF-8F98-518A66ABA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21531" y="3642508"/>
            <a:ext cx="3466555" cy="3232066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6" name="Picture 55" descr="Logo, icon&#10;&#10;Description automatically generated">
            <a:extLst>
              <a:ext uri="{FF2B5EF4-FFF2-40B4-BE49-F238E27FC236}">
                <a16:creationId xmlns:a16="http://schemas.microsoft.com/office/drawing/2014/main" id="{F165C785-8548-3716-2DBB-C43038569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15" y="115740"/>
            <a:ext cx="1477818" cy="418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89376C-7805-E8AE-7576-4DC3E4024103}"/>
              </a:ext>
            </a:extLst>
          </p:cNvPr>
          <p:cNvGrpSpPr/>
          <p:nvPr/>
        </p:nvGrpSpPr>
        <p:grpSpPr>
          <a:xfrm>
            <a:off x="375621" y="2170737"/>
            <a:ext cx="5368936" cy="4153503"/>
            <a:chOff x="6014422" y="1221041"/>
            <a:chExt cx="5803594" cy="448976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9892F1-029E-2D4C-9F49-8FFEE65A6F75}"/>
                </a:ext>
              </a:extLst>
            </p:cNvPr>
            <p:cNvGrpSpPr/>
            <p:nvPr/>
          </p:nvGrpSpPr>
          <p:grpSpPr>
            <a:xfrm>
              <a:off x="6392427" y="1906884"/>
              <a:ext cx="4150560" cy="3803919"/>
              <a:chOff x="3961687" y="3195702"/>
              <a:chExt cx="747417" cy="588051"/>
            </a:xfrm>
            <a:solidFill>
              <a:schemeClr val="bg2"/>
            </a:solidFill>
          </p:grpSpPr>
          <p:sp>
            <p:nvSpPr>
              <p:cNvPr id="29" name="Freeform 99">
                <a:extLst>
                  <a:ext uri="{FF2B5EF4-FFF2-40B4-BE49-F238E27FC236}">
                    <a16:creationId xmlns:a16="http://schemas.microsoft.com/office/drawing/2014/main" id="{9C551D68-8F2E-0FB1-A860-AB291A38C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8625" y="3765441"/>
                <a:ext cx="3843" cy="3488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0" name="Freeform 100">
                <a:extLst>
                  <a:ext uri="{FF2B5EF4-FFF2-40B4-BE49-F238E27FC236}">
                    <a16:creationId xmlns:a16="http://schemas.microsoft.com/office/drawing/2014/main" id="{86A5FD01-A505-1DA3-0B84-A98A28430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8625" y="3765441"/>
                <a:ext cx="3843" cy="3488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1" name="Freeform 101">
                <a:extLst>
                  <a:ext uri="{FF2B5EF4-FFF2-40B4-BE49-F238E27FC236}">
                    <a16:creationId xmlns:a16="http://schemas.microsoft.com/office/drawing/2014/main" id="{3E54F60D-802D-0305-D693-D132D2844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794" y="3735791"/>
                <a:ext cx="4803" cy="3488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2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2" name="Freeform 102">
                <a:extLst>
                  <a:ext uri="{FF2B5EF4-FFF2-40B4-BE49-F238E27FC236}">
                    <a16:creationId xmlns:a16="http://schemas.microsoft.com/office/drawing/2014/main" id="{AF82660F-70BD-DCC5-C670-3A29C80BC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794" y="3735791"/>
                <a:ext cx="4803" cy="3488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2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3" name="Freeform 103">
                <a:extLst>
                  <a:ext uri="{FF2B5EF4-FFF2-40B4-BE49-F238E27FC236}">
                    <a16:creationId xmlns:a16="http://schemas.microsoft.com/office/drawing/2014/main" id="{A04222BA-0AFB-83E6-51C0-CA771737D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647" y="3780265"/>
                <a:ext cx="6725" cy="3488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0 h 4"/>
                  <a:gd name="T4" fmla="*/ 0 w 7"/>
                  <a:gd name="T5" fmla="*/ 2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4" name="Freeform 104">
                <a:extLst>
                  <a:ext uri="{FF2B5EF4-FFF2-40B4-BE49-F238E27FC236}">
                    <a16:creationId xmlns:a16="http://schemas.microsoft.com/office/drawing/2014/main" id="{B81E3186-D1F8-28E9-00C3-0E3F3A766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647" y="3780265"/>
                <a:ext cx="6725" cy="3488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0 h 4"/>
                  <a:gd name="T4" fmla="*/ 0 w 7"/>
                  <a:gd name="T5" fmla="*/ 2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5" name="Freeform 105">
                <a:extLst>
                  <a:ext uri="{FF2B5EF4-FFF2-40B4-BE49-F238E27FC236}">
                    <a16:creationId xmlns:a16="http://schemas.microsoft.com/office/drawing/2014/main" id="{87DE6AA6-14CF-7A41-7FBB-589D48B6E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232" y="3759336"/>
                <a:ext cx="8646" cy="7848"/>
              </a:xfrm>
              <a:custGeom>
                <a:avLst/>
                <a:gdLst>
                  <a:gd name="T0" fmla="*/ 5 w 9"/>
                  <a:gd name="T1" fmla="*/ 3 h 9"/>
                  <a:gd name="T2" fmla="*/ 0 w 9"/>
                  <a:gd name="T3" fmla="*/ 0 h 9"/>
                  <a:gd name="T4" fmla="*/ 5 w 9"/>
                  <a:gd name="T5" fmla="*/ 9 h 9"/>
                  <a:gd name="T6" fmla="*/ 9 w 9"/>
                  <a:gd name="T7" fmla="*/ 9 h 9"/>
                  <a:gd name="T8" fmla="*/ 5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3"/>
                    </a:moveTo>
                    <a:lnTo>
                      <a:pt x="0" y="0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6" name="Freeform 106">
                <a:extLst>
                  <a:ext uri="{FF2B5EF4-FFF2-40B4-BE49-F238E27FC236}">
                    <a16:creationId xmlns:a16="http://schemas.microsoft.com/office/drawing/2014/main" id="{2E84BA8E-E07F-93DC-04C5-627AA0883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232" y="3759336"/>
                <a:ext cx="8646" cy="7848"/>
              </a:xfrm>
              <a:custGeom>
                <a:avLst/>
                <a:gdLst>
                  <a:gd name="T0" fmla="*/ 5 w 9"/>
                  <a:gd name="T1" fmla="*/ 3 h 9"/>
                  <a:gd name="T2" fmla="*/ 0 w 9"/>
                  <a:gd name="T3" fmla="*/ 0 h 9"/>
                  <a:gd name="T4" fmla="*/ 5 w 9"/>
                  <a:gd name="T5" fmla="*/ 9 h 9"/>
                  <a:gd name="T6" fmla="*/ 9 w 9"/>
                  <a:gd name="T7" fmla="*/ 9 h 9"/>
                  <a:gd name="T8" fmla="*/ 5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3"/>
                    </a:moveTo>
                    <a:lnTo>
                      <a:pt x="0" y="0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7" name="Freeform 107">
                <a:extLst>
                  <a:ext uri="{FF2B5EF4-FFF2-40B4-BE49-F238E27FC236}">
                    <a16:creationId xmlns:a16="http://schemas.microsoft.com/office/drawing/2014/main" id="{ECB76873-155A-5575-9B00-4FE4A89FAAB4}"/>
                  </a:ext>
                </a:extLst>
              </p:cNvPr>
              <p:cNvSpPr>
                <a:spLocks/>
              </p:cNvSpPr>
              <p:nvPr/>
            </p:nvSpPr>
            <p:spPr bwMode="auto">
              <a:xfrm rot="364358">
                <a:off x="3961687" y="3195702"/>
                <a:ext cx="747417" cy="514504"/>
              </a:xfrm>
              <a:custGeom>
                <a:avLst/>
                <a:gdLst>
                  <a:gd name="T0" fmla="*/ 516 w 778"/>
                  <a:gd name="T1" fmla="*/ 6 h 590"/>
                  <a:gd name="T2" fmla="*/ 516 w 778"/>
                  <a:gd name="T3" fmla="*/ 32 h 590"/>
                  <a:gd name="T4" fmla="*/ 490 w 778"/>
                  <a:gd name="T5" fmla="*/ 32 h 590"/>
                  <a:gd name="T6" fmla="*/ 94 w 778"/>
                  <a:gd name="T7" fmla="*/ 38 h 590"/>
                  <a:gd name="T8" fmla="*/ 16 w 778"/>
                  <a:gd name="T9" fmla="*/ 77 h 590"/>
                  <a:gd name="T10" fmla="*/ 30 w 778"/>
                  <a:gd name="T11" fmla="*/ 103 h 590"/>
                  <a:gd name="T12" fmla="*/ 31 w 778"/>
                  <a:gd name="T13" fmla="*/ 118 h 590"/>
                  <a:gd name="T14" fmla="*/ 47 w 778"/>
                  <a:gd name="T15" fmla="*/ 94 h 590"/>
                  <a:gd name="T16" fmla="*/ 62 w 778"/>
                  <a:gd name="T17" fmla="*/ 92 h 590"/>
                  <a:gd name="T18" fmla="*/ 58 w 778"/>
                  <a:gd name="T19" fmla="*/ 109 h 590"/>
                  <a:gd name="T20" fmla="*/ 116 w 778"/>
                  <a:gd name="T21" fmla="*/ 94 h 590"/>
                  <a:gd name="T22" fmla="*/ 139 w 778"/>
                  <a:gd name="T23" fmla="*/ 98 h 590"/>
                  <a:gd name="T24" fmla="*/ 116 w 778"/>
                  <a:gd name="T25" fmla="*/ 102 h 590"/>
                  <a:gd name="T26" fmla="*/ 180 w 778"/>
                  <a:gd name="T27" fmla="*/ 115 h 590"/>
                  <a:gd name="T28" fmla="*/ 195 w 778"/>
                  <a:gd name="T29" fmla="*/ 100 h 590"/>
                  <a:gd name="T30" fmla="*/ 203 w 778"/>
                  <a:gd name="T31" fmla="*/ 120 h 590"/>
                  <a:gd name="T32" fmla="*/ 188 w 778"/>
                  <a:gd name="T33" fmla="*/ 120 h 590"/>
                  <a:gd name="T34" fmla="*/ 208 w 778"/>
                  <a:gd name="T35" fmla="*/ 137 h 590"/>
                  <a:gd name="T36" fmla="*/ 221 w 778"/>
                  <a:gd name="T37" fmla="*/ 162 h 590"/>
                  <a:gd name="T38" fmla="*/ 225 w 778"/>
                  <a:gd name="T39" fmla="*/ 165 h 590"/>
                  <a:gd name="T40" fmla="*/ 257 w 778"/>
                  <a:gd name="T41" fmla="*/ 154 h 590"/>
                  <a:gd name="T42" fmla="*/ 300 w 778"/>
                  <a:gd name="T43" fmla="*/ 132 h 590"/>
                  <a:gd name="T44" fmla="*/ 312 w 778"/>
                  <a:gd name="T45" fmla="*/ 124 h 590"/>
                  <a:gd name="T46" fmla="*/ 338 w 778"/>
                  <a:gd name="T47" fmla="*/ 105 h 590"/>
                  <a:gd name="T48" fmla="*/ 389 w 778"/>
                  <a:gd name="T49" fmla="*/ 137 h 590"/>
                  <a:gd name="T50" fmla="*/ 432 w 778"/>
                  <a:gd name="T51" fmla="*/ 179 h 590"/>
                  <a:gd name="T52" fmla="*/ 475 w 778"/>
                  <a:gd name="T53" fmla="*/ 199 h 590"/>
                  <a:gd name="T54" fmla="*/ 488 w 778"/>
                  <a:gd name="T55" fmla="*/ 226 h 590"/>
                  <a:gd name="T56" fmla="*/ 486 w 778"/>
                  <a:gd name="T57" fmla="*/ 303 h 590"/>
                  <a:gd name="T58" fmla="*/ 488 w 778"/>
                  <a:gd name="T59" fmla="*/ 331 h 590"/>
                  <a:gd name="T60" fmla="*/ 503 w 778"/>
                  <a:gd name="T61" fmla="*/ 322 h 590"/>
                  <a:gd name="T62" fmla="*/ 511 w 778"/>
                  <a:gd name="T63" fmla="*/ 314 h 590"/>
                  <a:gd name="T64" fmla="*/ 515 w 778"/>
                  <a:gd name="T65" fmla="*/ 348 h 590"/>
                  <a:gd name="T66" fmla="*/ 503 w 778"/>
                  <a:gd name="T67" fmla="*/ 367 h 590"/>
                  <a:gd name="T68" fmla="*/ 539 w 778"/>
                  <a:gd name="T69" fmla="*/ 416 h 590"/>
                  <a:gd name="T70" fmla="*/ 563 w 778"/>
                  <a:gd name="T71" fmla="*/ 423 h 590"/>
                  <a:gd name="T72" fmla="*/ 577 w 778"/>
                  <a:gd name="T73" fmla="*/ 410 h 590"/>
                  <a:gd name="T74" fmla="*/ 577 w 778"/>
                  <a:gd name="T75" fmla="*/ 444 h 590"/>
                  <a:gd name="T76" fmla="*/ 594 w 778"/>
                  <a:gd name="T77" fmla="*/ 440 h 590"/>
                  <a:gd name="T78" fmla="*/ 590 w 778"/>
                  <a:gd name="T79" fmla="*/ 461 h 590"/>
                  <a:gd name="T80" fmla="*/ 627 w 778"/>
                  <a:gd name="T81" fmla="*/ 509 h 590"/>
                  <a:gd name="T82" fmla="*/ 644 w 778"/>
                  <a:gd name="T83" fmla="*/ 515 h 590"/>
                  <a:gd name="T84" fmla="*/ 678 w 778"/>
                  <a:gd name="T85" fmla="*/ 551 h 590"/>
                  <a:gd name="T86" fmla="*/ 706 w 778"/>
                  <a:gd name="T87" fmla="*/ 579 h 590"/>
                  <a:gd name="T88" fmla="*/ 695 w 778"/>
                  <a:gd name="T89" fmla="*/ 590 h 590"/>
                  <a:gd name="T90" fmla="*/ 738 w 778"/>
                  <a:gd name="T91" fmla="*/ 577 h 590"/>
                  <a:gd name="T92" fmla="*/ 763 w 778"/>
                  <a:gd name="T93" fmla="*/ 572 h 590"/>
                  <a:gd name="T94" fmla="*/ 765 w 778"/>
                  <a:gd name="T95" fmla="*/ 534 h 590"/>
                  <a:gd name="T96" fmla="*/ 772 w 778"/>
                  <a:gd name="T97" fmla="*/ 500 h 590"/>
                  <a:gd name="T98" fmla="*/ 774 w 778"/>
                  <a:gd name="T99" fmla="*/ 470 h 590"/>
                  <a:gd name="T100" fmla="*/ 759 w 778"/>
                  <a:gd name="T101" fmla="*/ 384 h 590"/>
                  <a:gd name="T102" fmla="*/ 740 w 778"/>
                  <a:gd name="T103" fmla="*/ 355 h 590"/>
                  <a:gd name="T104" fmla="*/ 673 w 778"/>
                  <a:gd name="T105" fmla="*/ 241 h 590"/>
                  <a:gd name="T106" fmla="*/ 665 w 778"/>
                  <a:gd name="T107" fmla="*/ 205 h 590"/>
                  <a:gd name="T108" fmla="*/ 686 w 778"/>
                  <a:gd name="T109" fmla="*/ 228 h 590"/>
                  <a:gd name="T110" fmla="*/ 695 w 778"/>
                  <a:gd name="T111" fmla="*/ 271 h 590"/>
                  <a:gd name="T112" fmla="*/ 688 w 778"/>
                  <a:gd name="T113" fmla="*/ 224 h 590"/>
                  <a:gd name="T114" fmla="*/ 599 w 778"/>
                  <a:gd name="T115" fmla="*/ 98 h 590"/>
                  <a:gd name="T116" fmla="*/ 573 w 778"/>
                  <a:gd name="T117" fmla="*/ 32 h 590"/>
                  <a:gd name="T118" fmla="*/ 560 w 778"/>
                  <a:gd name="T119" fmla="*/ 6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8" h="590">
                    <a:moveTo>
                      <a:pt x="554" y="8"/>
                    </a:moveTo>
                    <a:lnTo>
                      <a:pt x="547" y="6"/>
                    </a:lnTo>
                    <a:lnTo>
                      <a:pt x="530" y="2"/>
                    </a:lnTo>
                    <a:lnTo>
                      <a:pt x="522" y="0"/>
                    </a:lnTo>
                    <a:lnTo>
                      <a:pt x="516" y="6"/>
                    </a:lnTo>
                    <a:lnTo>
                      <a:pt x="513" y="6"/>
                    </a:lnTo>
                    <a:lnTo>
                      <a:pt x="511" y="13"/>
                    </a:lnTo>
                    <a:lnTo>
                      <a:pt x="513" y="19"/>
                    </a:lnTo>
                    <a:lnTo>
                      <a:pt x="516" y="26"/>
                    </a:lnTo>
                    <a:lnTo>
                      <a:pt x="516" y="32"/>
                    </a:lnTo>
                    <a:lnTo>
                      <a:pt x="516" y="47"/>
                    </a:lnTo>
                    <a:lnTo>
                      <a:pt x="511" y="51"/>
                    </a:lnTo>
                    <a:lnTo>
                      <a:pt x="503" y="51"/>
                    </a:lnTo>
                    <a:lnTo>
                      <a:pt x="498" y="38"/>
                    </a:lnTo>
                    <a:lnTo>
                      <a:pt x="490" y="32"/>
                    </a:lnTo>
                    <a:lnTo>
                      <a:pt x="255" y="49"/>
                    </a:lnTo>
                    <a:lnTo>
                      <a:pt x="250" y="43"/>
                    </a:lnTo>
                    <a:lnTo>
                      <a:pt x="248" y="36"/>
                    </a:lnTo>
                    <a:lnTo>
                      <a:pt x="238" y="21"/>
                    </a:lnTo>
                    <a:lnTo>
                      <a:pt x="94" y="38"/>
                    </a:lnTo>
                    <a:lnTo>
                      <a:pt x="9" y="47"/>
                    </a:lnTo>
                    <a:lnTo>
                      <a:pt x="1" y="53"/>
                    </a:lnTo>
                    <a:lnTo>
                      <a:pt x="0" y="60"/>
                    </a:lnTo>
                    <a:lnTo>
                      <a:pt x="11" y="75"/>
                    </a:lnTo>
                    <a:lnTo>
                      <a:pt x="16" y="77"/>
                    </a:lnTo>
                    <a:lnTo>
                      <a:pt x="24" y="85"/>
                    </a:lnTo>
                    <a:lnTo>
                      <a:pt x="20" y="94"/>
                    </a:lnTo>
                    <a:lnTo>
                      <a:pt x="22" y="98"/>
                    </a:lnTo>
                    <a:lnTo>
                      <a:pt x="24" y="102"/>
                    </a:lnTo>
                    <a:lnTo>
                      <a:pt x="30" y="103"/>
                    </a:lnTo>
                    <a:lnTo>
                      <a:pt x="30" y="107"/>
                    </a:lnTo>
                    <a:lnTo>
                      <a:pt x="24" y="113"/>
                    </a:lnTo>
                    <a:lnTo>
                      <a:pt x="20" y="120"/>
                    </a:lnTo>
                    <a:lnTo>
                      <a:pt x="24" y="120"/>
                    </a:lnTo>
                    <a:lnTo>
                      <a:pt x="31" y="118"/>
                    </a:lnTo>
                    <a:lnTo>
                      <a:pt x="39" y="115"/>
                    </a:lnTo>
                    <a:lnTo>
                      <a:pt x="45" y="105"/>
                    </a:lnTo>
                    <a:lnTo>
                      <a:pt x="48" y="98"/>
                    </a:lnTo>
                    <a:lnTo>
                      <a:pt x="47" y="96"/>
                    </a:lnTo>
                    <a:lnTo>
                      <a:pt x="47" y="94"/>
                    </a:lnTo>
                    <a:lnTo>
                      <a:pt x="50" y="90"/>
                    </a:lnTo>
                    <a:lnTo>
                      <a:pt x="52" y="100"/>
                    </a:lnTo>
                    <a:lnTo>
                      <a:pt x="58" y="94"/>
                    </a:lnTo>
                    <a:lnTo>
                      <a:pt x="60" y="85"/>
                    </a:lnTo>
                    <a:lnTo>
                      <a:pt x="62" y="92"/>
                    </a:lnTo>
                    <a:lnTo>
                      <a:pt x="69" y="98"/>
                    </a:lnTo>
                    <a:lnTo>
                      <a:pt x="63" y="105"/>
                    </a:lnTo>
                    <a:lnTo>
                      <a:pt x="52" y="107"/>
                    </a:lnTo>
                    <a:lnTo>
                      <a:pt x="50" y="109"/>
                    </a:lnTo>
                    <a:lnTo>
                      <a:pt x="58" y="109"/>
                    </a:lnTo>
                    <a:lnTo>
                      <a:pt x="78" y="103"/>
                    </a:lnTo>
                    <a:lnTo>
                      <a:pt x="97" y="102"/>
                    </a:lnTo>
                    <a:lnTo>
                      <a:pt x="99" y="100"/>
                    </a:lnTo>
                    <a:lnTo>
                      <a:pt x="114" y="88"/>
                    </a:lnTo>
                    <a:lnTo>
                      <a:pt x="116" y="94"/>
                    </a:lnTo>
                    <a:lnTo>
                      <a:pt x="122" y="90"/>
                    </a:lnTo>
                    <a:lnTo>
                      <a:pt x="129" y="88"/>
                    </a:lnTo>
                    <a:lnTo>
                      <a:pt x="142" y="94"/>
                    </a:lnTo>
                    <a:lnTo>
                      <a:pt x="144" y="100"/>
                    </a:lnTo>
                    <a:lnTo>
                      <a:pt x="139" y="98"/>
                    </a:lnTo>
                    <a:lnTo>
                      <a:pt x="131" y="96"/>
                    </a:lnTo>
                    <a:lnTo>
                      <a:pt x="125" y="96"/>
                    </a:lnTo>
                    <a:lnTo>
                      <a:pt x="124" y="100"/>
                    </a:lnTo>
                    <a:lnTo>
                      <a:pt x="110" y="100"/>
                    </a:lnTo>
                    <a:lnTo>
                      <a:pt x="116" y="102"/>
                    </a:lnTo>
                    <a:lnTo>
                      <a:pt x="124" y="102"/>
                    </a:lnTo>
                    <a:lnTo>
                      <a:pt x="152" y="107"/>
                    </a:lnTo>
                    <a:lnTo>
                      <a:pt x="169" y="113"/>
                    </a:lnTo>
                    <a:lnTo>
                      <a:pt x="182" y="122"/>
                    </a:lnTo>
                    <a:lnTo>
                      <a:pt x="180" y="115"/>
                    </a:lnTo>
                    <a:lnTo>
                      <a:pt x="174" y="111"/>
                    </a:lnTo>
                    <a:lnTo>
                      <a:pt x="171" y="105"/>
                    </a:lnTo>
                    <a:lnTo>
                      <a:pt x="178" y="105"/>
                    </a:lnTo>
                    <a:lnTo>
                      <a:pt x="184" y="107"/>
                    </a:lnTo>
                    <a:lnTo>
                      <a:pt x="195" y="100"/>
                    </a:lnTo>
                    <a:lnTo>
                      <a:pt x="193" y="107"/>
                    </a:lnTo>
                    <a:lnTo>
                      <a:pt x="188" y="109"/>
                    </a:lnTo>
                    <a:lnTo>
                      <a:pt x="186" y="115"/>
                    </a:lnTo>
                    <a:lnTo>
                      <a:pt x="195" y="120"/>
                    </a:lnTo>
                    <a:lnTo>
                      <a:pt x="203" y="120"/>
                    </a:lnTo>
                    <a:lnTo>
                      <a:pt x="206" y="128"/>
                    </a:lnTo>
                    <a:lnTo>
                      <a:pt x="214" y="126"/>
                    </a:lnTo>
                    <a:lnTo>
                      <a:pt x="210" y="132"/>
                    </a:lnTo>
                    <a:lnTo>
                      <a:pt x="203" y="126"/>
                    </a:lnTo>
                    <a:lnTo>
                      <a:pt x="188" y="120"/>
                    </a:lnTo>
                    <a:lnTo>
                      <a:pt x="195" y="128"/>
                    </a:lnTo>
                    <a:lnTo>
                      <a:pt x="201" y="132"/>
                    </a:lnTo>
                    <a:lnTo>
                      <a:pt x="204" y="134"/>
                    </a:lnTo>
                    <a:lnTo>
                      <a:pt x="201" y="134"/>
                    </a:lnTo>
                    <a:lnTo>
                      <a:pt x="208" y="137"/>
                    </a:lnTo>
                    <a:lnTo>
                      <a:pt x="216" y="139"/>
                    </a:lnTo>
                    <a:lnTo>
                      <a:pt x="221" y="147"/>
                    </a:lnTo>
                    <a:lnTo>
                      <a:pt x="225" y="154"/>
                    </a:lnTo>
                    <a:lnTo>
                      <a:pt x="227" y="160"/>
                    </a:lnTo>
                    <a:lnTo>
                      <a:pt x="221" y="162"/>
                    </a:lnTo>
                    <a:lnTo>
                      <a:pt x="218" y="154"/>
                    </a:lnTo>
                    <a:lnTo>
                      <a:pt x="218" y="149"/>
                    </a:lnTo>
                    <a:lnTo>
                      <a:pt x="216" y="156"/>
                    </a:lnTo>
                    <a:lnTo>
                      <a:pt x="219" y="162"/>
                    </a:lnTo>
                    <a:lnTo>
                      <a:pt x="225" y="165"/>
                    </a:lnTo>
                    <a:lnTo>
                      <a:pt x="233" y="164"/>
                    </a:lnTo>
                    <a:lnTo>
                      <a:pt x="236" y="162"/>
                    </a:lnTo>
                    <a:lnTo>
                      <a:pt x="250" y="158"/>
                    </a:lnTo>
                    <a:lnTo>
                      <a:pt x="257" y="158"/>
                    </a:lnTo>
                    <a:lnTo>
                      <a:pt x="257" y="154"/>
                    </a:lnTo>
                    <a:lnTo>
                      <a:pt x="265" y="149"/>
                    </a:lnTo>
                    <a:lnTo>
                      <a:pt x="266" y="152"/>
                    </a:lnTo>
                    <a:lnTo>
                      <a:pt x="272" y="150"/>
                    </a:lnTo>
                    <a:lnTo>
                      <a:pt x="293" y="134"/>
                    </a:lnTo>
                    <a:lnTo>
                      <a:pt x="300" y="132"/>
                    </a:lnTo>
                    <a:lnTo>
                      <a:pt x="306" y="130"/>
                    </a:lnTo>
                    <a:lnTo>
                      <a:pt x="313" y="132"/>
                    </a:lnTo>
                    <a:lnTo>
                      <a:pt x="310" y="124"/>
                    </a:lnTo>
                    <a:lnTo>
                      <a:pt x="302" y="120"/>
                    </a:lnTo>
                    <a:lnTo>
                      <a:pt x="312" y="124"/>
                    </a:lnTo>
                    <a:lnTo>
                      <a:pt x="308" y="120"/>
                    </a:lnTo>
                    <a:lnTo>
                      <a:pt x="312" y="113"/>
                    </a:lnTo>
                    <a:lnTo>
                      <a:pt x="317" y="109"/>
                    </a:lnTo>
                    <a:lnTo>
                      <a:pt x="330" y="107"/>
                    </a:lnTo>
                    <a:lnTo>
                      <a:pt x="338" y="105"/>
                    </a:lnTo>
                    <a:lnTo>
                      <a:pt x="342" y="105"/>
                    </a:lnTo>
                    <a:lnTo>
                      <a:pt x="359" y="113"/>
                    </a:lnTo>
                    <a:lnTo>
                      <a:pt x="364" y="115"/>
                    </a:lnTo>
                    <a:lnTo>
                      <a:pt x="377" y="122"/>
                    </a:lnTo>
                    <a:lnTo>
                      <a:pt x="389" y="137"/>
                    </a:lnTo>
                    <a:lnTo>
                      <a:pt x="404" y="143"/>
                    </a:lnTo>
                    <a:lnTo>
                      <a:pt x="406" y="150"/>
                    </a:lnTo>
                    <a:lnTo>
                      <a:pt x="407" y="158"/>
                    </a:lnTo>
                    <a:lnTo>
                      <a:pt x="426" y="171"/>
                    </a:lnTo>
                    <a:lnTo>
                      <a:pt x="432" y="179"/>
                    </a:lnTo>
                    <a:lnTo>
                      <a:pt x="439" y="181"/>
                    </a:lnTo>
                    <a:lnTo>
                      <a:pt x="443" y="188"/>
                    </a:lnTo>
                    <a:lnTo>
                      <a:pt x="451" y="190"/>
                    </a:lnTo>
                    <a:lnTo>
                      <a:pt x="464" y="188"/>
                    </a:lnTo>
                    <a:lnTo>
                      <a:pt x="475" y="199"/>
                    </a:lnTo>
                    <a:lnTo>
                      <a:pt x="475" y="205"/>
                    </a:lnTo>
                    <a:lnTo>
                      <a:pt x="479" y="212"/>
                    </a:lnTo>
                    <a:lnTo>
                      <a:pt x="486" y="214"/>
                    </a:lnTo>
                    <a:lnTo>
                      <a:pt x="488" y="222"/>
                    </a:lnTo>
                    <a:lnTo>
                      <a:pt x="488" y="226"/>
                    </a:lnTo>
                    <a:lnTo>
                      <a:pt x="490" y="246"/>
                    </a:lnTo>
                    <a:lnTo>
                      <a:pt x="492" y="252"/>
                    </a:lnTo>
                    <a:lnTo>
                      <a:pt x="492" y="261"/>
                    </a:lnTo>
                    <a:lnTo>
                      <a:pt x="485" y="295"/>
                    </a:lnTo>
                    <a:lnTo>
                      <a:pt x="486" y="303"/>
                    </a:lnTo>
                    <a:lnTo>
                      <a:pt x="486" y="316"/>
                    </a:lnTo>
                    <a:lnTo>
                      <a:pt x="483" y="327"/>
                    </a:lnTo>
                    <a:lnTo>
                      <a:pt x="488" y="335"/>
                    </a:lnTo>
                    <a:lnTo>
                      <a:pt x="494" y="340"/>
                    </a:lnTo>
                    <a:lnTo>
                      <a:pt x="488" y="331"/>
                    </a:lnTo>
                    <a:lnTo>
                      <a:pt x="501" y="340"/>
                    </a:lnTo>
                    <a:lnTo>
                      <a:pt x="501" y="342"/>
                    </a:lnTo>
                    <a:lnTo>
                      <a:pt x="505" y="337"/>
                    </a:lnTo>
                    <a:lnTo>
                      <a:pt x="509" y="322"/>
                    </a:lnTo>
                    <a:lnTo>
                      <a:pt x="503" y="322"/>
                    </a:lnTo>
                    <a:lnTo>
                      <a:pt x="501" y="320"/>
                    </a:lnTo>
                    <a:lnTo>
                      <a:pt x="501" y="314"/>
                    </a:lnTo>
                    <a:lnTo>
                      <a:pt x="496" y="308"/>
                    </a:lnTo>
                    <a:lnTo>
                      <a:pt x="496" y="306"/>
                    </a:lnTo>
                    <a:lnTo>
                      <a:pt x="511" y="314"/>
                    </a:lnTo>
                    <a:lnTo>
                      <a:pt x="513" y="322"/>
                    </a:lnTo>
                    <a:lnTo>
                      <a:pt x="520" y="314"/>
                    </a:lnTo>
                    <a:lnTo>
                      <a:pt x="526" y="322"/>
                    </a:lnTo>
                    <a:lnTo>
                      <a:pt x="526" y="327"/>
                    </a:lnTo>
                    <a:lnTo>
                      <a:pt x="515" y="348"/>
                    </a:lnTo>
                    <a:lnTo>
                      <a:pt x="513" y="359"/>
                    </a:lnTo>
                    <a:lnTo>
                      <a:pt x="505" y="361"/>
                    </a:lnTo>
                    <a:lnTo>
                      <a:pt x="505" y="367"/>
                    </a:lnTo>
                    <a:lnTo>
                      <a:pt x="500" y="361"/>
                    </a:lnTo>
                    <a:lnTo>
                      <a:pt x="503" y="367"/>
                    </a:lnTo>
                    <a:lnTo>
                      <a:pt x="516" y="374"/>
                    </a:lnTo>
                    <a:lnTo>
                      <a:pt x="522" y="382"/>
                    </a:lnTo>
                    <a:lnTo>
                      <a:pt x="520" y="384"/>
                    </a:lnTo>
                    <a:lnTo>
                      <a:pt x="535" y="408"/>
                    </a:lnTo>
                    <a:lnTo>
                      <a:pt x="539" y="416"/>
                    </a:lnTo>
                    <a:lnTo>
                      <a:pt x="550" y="427"/>
                    </a:lnTo>
                    <a:lnTo>
                      <a:pt x="558" y="429"/>
                    </a:lnTo>
                    <a:lnTo>
                      <a:pt x="563" y="429"/>
                    </a:lnTo>
                    <a:lnTo>
                      <a:pt x="567" y="429"/>
                    </a:lnTo>
                    <a:lnTo>
                      <a:pt x="563" y="423"/>
                    </a:lnTo>
                    <a:lnTo>
                      <a:pt x="560" y="416"/>
                    </a:lnTo>
                    <a:lnTo>
                      <a:pt x="554" y="412"/>
                    </a:lnTo>
                    <a:lnTo>
                      <a:pt x="562" y="412"/>
                    </a:lnTo>
                    <a:lnTo>
                      <a:pt x="563" y="417"/>
                    </a:lnTo>
                    <a:lnTo>
                      <a:pt x="577" y="410"/>
                    </a:lnTo>
                    <a:lnTo>
                      <a:pt x="579" y="412"/>
                    </a:lnTo>
                    <a:lnTo>
                      <a:pt x="571" y="416"/>
                    </a:lnTo>
                    <a:lnTo>
                      <a:pt x="575" y="423"/>
                    </a:lnTo>
                    <a:lnTo>
                      <a:pt x="575" y="436"/>
                    </a:lnTo>
                    <a:lnTo>
                      <a:pt x="577" y="444"/>
                    </a:lnTo>
                    <a:lnTo>
                      <a:pt x="580" y="451"/>
                    </a:lnTo>
                    <a:lnTo>
                      <a:pt x="579" y="455"/>
                    </a:lnTo>
                    <a:lnTo>
                      <a:pt x="586" y="455"/>
                    </a:lnTo>
                    <a:lnTo>
                      <a:pt x="592" y="447"/>
                    </a:lnTo>
                    <a:lnTo>
                      <a:pt x="594" y="440"/>
                    </a:lnTo>
                    <a:lnTo>
                      <a:pt x="603" y="432"/>
                    </a:lnTo>
                    <a:lnTo>
                      <a:pt x="595" y="444"/>
                    </a:lnTo>
                    <a:lnTo>
                      <a:pt x="594" y="451"/>
                    </a:lnTo>
                    <a:lnTo>
                      <a:pt x="590" y="457"/>
                    </a:lnTo>
                    <a:lnTo>
                      <a:pt x="590" y="461"/>
                    </a:lnTo>
                    <a:lnTo>
                      <a:pt x="595" y="463"/>
                    </a:lnTo>
                    <a:lnTo>
                      <a:pt x="603" y="468"/>
                    </a:lnTo>
                    <a:lnTo>
                      <a:pt x="610" y="494"/>
                    </a:lnTo>
                    <a:lnTo>
                      <a:pt x="622" y="509"/>
                    </a:lnTo>
                    <a:lnTo>
                      <a:pt x="627" y="509"/>
                    </a:lnTo>
                    <a:lnTo>
                      <a:pt x="620" y="511"/>
                    </a:lnTo>
                    <a:lnTo>
                      <a:pt x="627" y="515"/>
                    </a:lnTo>
                    <a:lnTo>
                      <a:pt x="635" y="513"/>
                    </a:lnTo>
                    <a:lnTo>
                      <a:pt x="641" y="513"/>
                    </a:lnTo>
                    <a:lnTo>
                      <a:pt x="644" y="515"/>
                    </a:lnTo>
                    <a:lnTo>
                      <a:pt x="659" y="521"/>
                    </a:lnTo>
                    <a:lnTo>
                      <a:pt x="661" y="526"/>
                    </a:lnTo>
                    <a:lnTo>
                      <a:pt x="667" y="532"/>
                    </a:lnTo>
                    <a:lnTo>
                      <a:pt x="676" y="543"/>
                    </a:lnTo>
                    <a:lnTo>
                      <a:pt x="678" y="551"/>
                    </a:lnTo>
                    <a:lnTo>
                      <a:pt x="691" y="564"/>
                    </a:lnTo>
                    <a:lnTo>
                      <a:pt x="697" y="566"/>
                    </a:lnTo>
                    <a:lnTo>
                      <a:pt x="704" y="566"/>
                    </a:lnTo>
                    <a:lnTo>
                      <a:pt x="710" y="572"/>
                    </a:lnTo>
                    <a:lnTo>
                      <a:pt x="706" y="579"/>
                    </a:lnTo>
                    <a:lnTo>
                      <a:pt x="699" y="573"/>
                    </a:lnTo>
                    <a:lnTo>
                      <a:pt x="691" y="570"/>
                    </a:lnTo>
                    <a:lnTo>
                      <a:pt x="686" y="575"/>
                    </a:lnTo>
                    <a:lnTo>
                      <a:pt x="689" y="583"/>
                    </a:lnTo>
                    <a:lnTo>
                      <a:pt x="695" y="590"/>
                    </a:lnTo>
                    <a:lnTo>
                      <a:pt x="710" y="585"/>
                    </a:lnTo>
                    <a:lnTo>
                      <a:pt x="718" y="579"/>
                    </a:lnTo>
                    <a:lnTo>
                      <a:pt x="725" y="581"/>
                    </a:lnTo>
                    <a:lnTo>
                      <a:pt x="733" y="581"/>
                    </a:lnTo>
                    <a:lnTo>
                      <a:pt x="738" y="577"/>
                    </a:lnTo>
                    <a:lnTo>
                      <a:pt x="744" y="572"/>
                    </a:lnTo>
                    <a:lnTo>
                      <a:pt x="751" y="568"/>
                    </a:lnTo>
                    <a:lnTo>
                      <a:pt x="757" y="572"/>
                    </a:lnTo>
                    <a:lnTo>
                      <a:pt x="753" y="568"/>
                    </a:lnTo>
                    <a:lnTo>
                      <a:pt x="763" y="572"/>
                    </a:lnTo>
                    <a:lnTo>
                      <a:pt x="759" y="564"/>
                    </a:lnTo>
                    <a:lnTo>
                      <a:pt x="763" y="556"/>
                    </a:lnTo>
                    <a:lnTo>
                      <a:pt x="766" y="551"/>
                    </a:lnTo>
                    <a:lnTo>
                      <a:pt x="763" y="538"/>
                    </a:lnTo>
                    <a:lnTo>
                      <a:pt x="765" y="534"/>
                    </a:lnTo>
                    <a:lnTo>
                      <a:pt x="763" y="526"/>
                    </a:lnTo>
                    <a:lnTo>
                      <a:pt x="766" y="519"/>
                    </a:lnTo>
                    <a:lnTo>
                      <a:pt x="766" y="513"/>
                    </a:lnTo>
                    <a:lnTo>
                      <a:pt x="772" y="506"/>
                    </a:lnTo>
                    <a:lnTo>
                      <a:pt x="772" y="500"/>
                    </a:lnTo>
                    <a:lnTo>
                      <a:pt x="774" y="493"/>
                    </a:lnTo>
                    <a:lnTo>
                      <a:pt x="776" y="500"/>
                    </a:lnTo>
                    <a:lnTo>
                      <a:pt x="778" y="493"/>
                    </a:lnTo>
                    <a:lnTo>
                      <a:pt x="776" y="485"/>
                    </a:lnTo>
                    <a:lnTo>
                      <a:pt x="774" y="470"/>
                    </a:lnTo>
                    <a:lnTo>
                      <a:pt x="774" y="451"/>
                    </a:lnTo>
                    <a:lnTo>
                      <a:pt x="772" y="444"/>
                    </a:lnTo>
                    <a:lnTo>
                      <a:pt x="770" y="412"/>
                    </a:lnTo>
                    <a:lnTo>
                      <a:pt x="763" y="385"/>
                    </a:lnTo>
                    <a:lnTo>
                      <a:pt x="759" y="384"/>
                    </a:lnTo>
                    <a:lnTo>
                      <a:pt x="759" y="374"/>
                    </a:lnTo>
                    <a:lnTo>
                      <a:pt x="748" y="361"/>
                    </a:lnTo>
                    <a:lnTo>
                      <a:pt x="740" y="357"/>
                    </a:lnTo>
                    <a:lnTo>
                      <a:pt x="738" y="359"/>
                    </a:lnTo>
                    <a:lnTo>
                      <a:pt x="740" y="355"/>
                    </a:lnTo>
                    <a:lnTo>
                      <a:pt x="740" y="350"/>
                    </a:lnTo>
                    <a:lnTo>
                      <a:pt x="731" y="337"/>
                    </a:lnTo>
                    <a:lnTo>
                      <a:pt x="719" y="312"/>
                    </a:lnTo>
                    <a:lnTo>
                      <a:pt x="693" y="275"/>
                    </a:lnTo>
                    <a:lnTo>
                      <a:pt x="673" y="241"/>
                    </a:lnTo>
                    <a:lnTo>
                      <a:pt x="669" y="235"/>
                    </a:lnTo>
                    <a:lnTo>
                      <a:pt x="661" y="214"/>
                    </a:lnTo>
                    <a:lnTo>
                      <a:pt x="656" y="201"/>
                    </a:lnTo>
                    <a:lnTo>
                      <a:pt x="659" y="201"/>
                    </a:lnTo>
                    <a:lnTo>
                      <a:pt x="665" y="205"/>
                    </a:lnTo>
                    <a:lnTo>
                      <a:pt x="663" y="211"/>
                    </a:lnTo>
                    <a:lnTo>
                      <a:pt x="671" y="218"/>
                    </a:lnTo>
                    <a:lnTo>
                      <a:pt x="678" y="214"/>
                    </a:lnTo>
                    <a:lnTo>
                      <a:pt x="684" y="220"/>
                    </a:lnTo>
                    <a:lnTo>
                      <a:pt x="686" y="228"/>
                    </a:lnTo>
                    <a:lnTo>
                      <a:pt x="684" y="241"/>
                    </a:lnTo>
                    <a:lnTo>
                      <a:pt x="688" y="261"/>
                    </a:lnTo>
                    <a:lnTo>
                      <a:pt x="703" y="284"/>
                    </a:lnTo>
                    <a:lnTo>
                      <a:pt x="710" y="291"/>
                    </a:lnTo>
                    <a:lnTo>
                      <a:pt x="695" y="271"/>
                    </a:lnTo>
                    <a:lnTo>
                      <a:pt x="691" y="263"/>
                    </a:lnTo>
                    <a:lnTo>
                      <a:pt x="688" y="250"/>
                    </a:lnTo>
                    <a:lnTo>
                      <a:pt x="686" y="237"/>
                    </a:lnTo>
                    <a:lnTo>
                      <a:pt x="691" y="231"/>
                    </a:lnTo>
                    <a:lnTo>
                      <a:pt x="688" y="224"/>
                    </a:lnTo>
                    <a:lnTo>
                      <a:pt x="684" y="216"/>
                    </a:lnTo>
                    <a:lnTo>
                      <a:pt x="671" y="203"/>
                    </a:lnTo>
                    <a:lnTo>
                      <a:pt x="631" y="154"/>
                    </a:lnTo>
                    <a:lnTo>
                      <a:pt x="609" y="118"/>
                    </a:lnTo>
                    <a:lnTo>
                      <a:pt x="599" y="98"/>
                    </a:lnTo>
                    <a:lnTo>
                      <a:pt x="588" y="71"/>
                    </a:lnTo>
                    <a:lnTo>
                      <a:pt x="586" y="64"/>
                    </a:lnTo>
                    <a:lnTo>
                      <a:pt x="579" y="51"/>
                    </a:lnTo>
                    <a:lnTo>
                      <a:pt x="577" y="38"/>
                    </a:lnTo>
                    <a:lnTo>
                      <a:pt x="573" y="32"/>
                    </a:lnTo>
                    <a:lnTo>
                      <a:pt x="567" y="24"/>
                    </a:lnTo>
                    <a:lnTo>
                      <a:pt x="563" y="17"/>
                    </a:lnTo>
                    <a:lnTo>
                      <a:pt x="567" y="23"/>
                    </a:lnTo>
                    <a:lnTo>
                      <a:pt x="569" y="8"/>
                    </a:lnTo>
                    <a:lnTo>
                      <a:pt x="560" y="6"/>
                    </a:lnTo>
                    <a:lnTo>
                      <a:pt x="558" y="6"/>
                    </a:lnTo>
                    <a:lnTo>
                      <a:pt x="554" y="8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8" name="Freeform 108">
                <a:extLst>
                  <a:ext uri="{FF2B5EF4-FFF2-40B4-BE49-F238E27FC236}">
                    <a16:creationId xmlns:a16="http://schemas.microsoft.com/office/drawing/2014/main" id="{AD0B25A2-7F9B-8258-E1FE-4A8B45CEC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777" y="3748872"/>
                <a:ext cx="8646" cy="6976"/>
              </a:xfrm>
              <a:custGeom>
                <a:avLst/>
                <a:gdLst>
                  <a:gd name="T0" fmla="*/ 9 w 9"/>
                  <a:gd name="T1" fmla="*/ 0 h 8"/>
                  <a:gd name="T2" fmla="*/ 8 w 9"/>
                  <a:gd name="T3" fmla="*/ 2 h 8"/>
                  <a:gd name="T4" fmla="*/ 0 w 9"/>
                  <a:gd name="T5" fmla="*/ 8 h 8"/>
                  <a:gd name="T6" fmla="*/ 8 w 9"/>
                  <a:gd name="T7" fmla="*/ 2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8" y="2"/>
                    </a:lnTo>
                    <a:lnTo>
                      <a:pt x="0" y="8"/>
                    </a:lnTo>
                    <a:lnTo>
                      <a:pt x="8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39" name="Freeform 109">
                <a:extLst>
                  <a:ext uri="{FF2B5EF4-FFF2-40B4-BE49-F238E27FC236}">
                    <a16:creationId xmlns:a16="http://schemas.microsoft.com/office/drawing/2014/main" id="{E0907B05-BC6A-A91C-9C73-F19F7D46E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777" y="3748872"/>
                <a:ext cx="8646" cy="6976"/>
              </a:xfrm>
              <a:custGeom>
                <a:avLst/>
                <a:gdLst>
                  <a:gd name="T0" fmla="*/ 9 w 9"/>
                  <a:gd name="T1" fmla="*/ 0 h 8"/>
                  <a:gd name="T2" fmla="*/ 8 w 9"/>
                  <a:gd name="T3" fmla="*/ 2 h 8"/>
                  <a:gd name="T4" fmla="*/ 0 w 9"/>
                  <a:gd name="T5" fmla="*/ 8 h 8"/>
                  <a:gd name="T6" fmla="*/ 8 w 9"/>
                  <a:gd name="T7" fmla="*/ 2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8" y="2"/>
                    </a:lnTo>
                    <a:lnTo>
                      <a:pt x="0" y="8"/>
                    </a:lnTo>
                    <a:lnTo>
                      <a:pt x="8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40" name="Freeform 110">
                <a:extLst>
                  <a:ext uri="{FF2B5EF4-FFF2-40B4-BE49-F238E27FC236}">
                    <a16:creationId xmlns:a16="http://schemas.microsoft.com/office/drawing/2014/main" id="{E32CD606-7644-8FBF-F62F-B89291DCA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399" y="3606729"/>
                <a:ext cx="14410" cy="7848"/>
              </a:xfrm>
              <a:custGeom>
                <a:avLst/>
                <a:gdLst>
                  <a:gd name="T0" fmla="*/ 15 w 15"/>
                  <a:gd name="T1" fmla="*/ 5 h 9"/>
                  <a:gd name="T2" fmla="*/ 8 w 15"/>
                  <a:gd name="T3" fmla="*/ 7 h 9"/>
                  <a:gd name="T4" fmla="*/ 0 w 15"/>
                  <a:gd name="T5" fmla="*/ 0 h 9"/>
                  <a:gd name="T6" fmla="*/ 0 w 15"/>
                  <a:gd name="T7" fmla="*/ 0 h 9"/>
                  <a:gd name="T8" fmla="*/ 4 w 15"/>
                  <a:gd name="T9" fmla="*/ 7 h 9"/>
                  <a:gd name="T10" fmla="*/ 8 w 15"/>
                  <a:gd name="T11" fmla="*/ 9 h 9"/>
                  <a:gd name="T12" fmla="*/ 15 w 15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9">
                    <a:moveTo>
                      <a:pt x="15" y="5"/>
                    </a:moveTo>
                    <a:lnTo>
                      <a:pt x="8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41" name="Freeform 111">
                <a:extLst>
                  <a:ext uri="{FF2B5EF4-FFF2-40B4-BE49-F238E27FC236}">
                    <a16:creationId xmlns:a16="http://schemas.microsoft.com/office/drawing/2014/main" id="{75FD73CD-4F52-A760-BE9B-3B71A523B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399" y="3606729"/>
                <a:ext cx="14410" cy="7848"/>
              </a:xfrm>
              <a:custGeom>
                <a:avLst/>
                <a:gdLst>
                  <a:gd name="T0" fmla="*/ 15 w 15"/>
                  <a:gd name="T1" fmla="*/ 5 h 9"/>
                  <a:gd name="T2" fmla="*/ 8 w 15"/>
                  <a:gd name="T3" fmla="*/ 7 h 9"/>
                  <a:gd name="T4" fmla="*/ 0 w 15"/>
                  <a:gd name="T5" fmla="*/ 0 h 9"/>
                  <a:gd name="T6" fmla="*/ 0 w 15"/>
                  <a:gd name="T7" fmla="*/ 0 h 9"/>
                  <a:gd name="T8" fmla="*/ 4 w 15"/>
                  <a:gd name="T9" fmla="*/ 7 h 9"/>
                  <a:gd name="T10" fmla="*/ 8 w 15"/>
                  <a:gd name="T11" fmla="*/ 9 h 9"/>
                  <a:gd name="T12" fmla="*/ 15 w 15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9">
                    <a:moveTo>
                      <a:pt x="15" y="5"/>
                    </a:moveTo>
                    <a:lnTo>
                      <a:pt x="8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42" name="Freeform 112">
                <a:extLst>
                  <a:ext uri="{FF2B5EF4-FFF2-40B4-BE49-F238E27FC236}">
                    <a16:creationId xmlns:a16="http://schemas.microsoft.com/office/drawing/2014/main" id="{133AABFB-DEC5-88FE-04B0-98315FA1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283" y="3688701"/>
                <a:ext cx="24978" cy="40986"/>
              </a:xfrm>
              <a:custGeom>
                <a:avLst/>
                <a:gdLst>
                  <a:gd name="T0" fmla="*/ 26 w 26"/>
                  <a:gd name="T1" fmla="*/ 0 h 47"/>
                  <a:gd name="T2" fmla="*/ 18 w 26"/>
                  <a:gd name="T3" fmla="*/ 5 h 47"/>
                  <a:gd name="T4" fmla="*/ 18 w 26"/>
                  <a:gd name="T5" fmla="*/ 13 h 47"/>
                  <a:gd name="T6" fmla="*/ 13 w 26"/>
                  <a:gd name="T7" fmla="*/ 26 h 47"/>
                  <a:gd name="T8" fmla="*/ 3 w 26"/>
                  <a:gd name="T9" fmla="*/ 39 h 47"/>
                  <a:gd name="T10" fmla="*/ 3 w 26"/>
                  <a:gd name="T11" fmla="*/ 41 h 47"/>
                  <a:gd name="T12" fmla="*/ 0 w 26"/>
                  <a:gd name="T13" fmla="*/ 47 h 47"/>
                  <a:gd name="T14" fmla="*/ 15 w 26"/>
                  <a:gd name="T15" fmla="*/ 26 h 47"/>
                  <a:gd name="T16" fmla="*/ 26 w 26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47">
                    <a:moveTo>
                      <a:pt x="26" y="0"/>
                    </a:moveTo>
                    <a:lnTo>
                      <a:pt x="18" y="5"/>
                    </a:lnTo>
                    <a:lnTo>
                      <a:pt x="18" y="13"/>
                    </a:lnTo>
                    <a:lnTo>
                      <a:pt x="13" y="26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0" y="47"/>
                    </a:lnTo>
                    <a:lnTo>
                      <a:pt x="15" y="26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43" name="Freeform 113">
                <a:extLst>
                  <a:ext uri="{FF2B5EF4-FFF2-40B4-BE49-F238E27FC236}">
                    <a16:creationId xmlns:a16="http://schemas.microsoft.com/office/drawing/2014/main" id="{7F52133E-18F9-528C-0F99-C36855F05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283" y="3688701"/>
                <a:ext cx="24978" cy="40986"/>
              </a:xfrm>
              <a:custGeom>
                <a:avLst/>
                <a:gdLst>
                  <a:gd name="T0" fmla="*/ 26 w 26"/>
                  <a:gd name="T1" fmla="*/ 0 h 47"/>
                  <a:gd name="T2" fmla="*/ 18 w 26"/>
                  <a:gd name="T3" fmla="*/ 5 h 47"/>
                  <a:gd name="T4" fmla="*/ 18 w 26"/>
                  <a:gd name="T5" fmla="*/ 13 h 47"/>
                  <a:gd name="T6" fmla="*/ 13 w 26"/>
                  <a:gd name="T7" fmla="*/ 26 h 47"/>
                  <a:gd name="T8" fmla="*/ 3 w 26"/>
                  <a:gd name="T9" fmla="*/ 39 h 47"/>
                  <a:gd name="T10" fmla="*/ 3 w 26"/>
                  <a:gd name="T11" fmla="*/ 41 h 47"/>
                  <a:gd name="T12" fmla="*/ 0 w 26"/>
                  <a:gd name="T13" fmla="*/ 47 h 47"/>
                  <a:gd name="T14" fmla="*/ 15 w 26"/>
                  <a:gd name="T15" fmla="*/ 26 h 47"/>
                  <a:gd name="T16" fmla="*/ 26 w 26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47">
                    <a:moveTo>
                      <a:pt x="26" y="0"/>
                    </a:moveTo>
                    <a:lnTo>
                      <a:pt x="18" y="5"/>
                    </a:lnTo>
                    <a:lnTo>
                      <a:pt x="18" y="13"/>
                    </a:lnTo>
                    <a:lnTo>
                      <a:pt x="13" y="26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0" y="47"/>
                    </a:lnTo>
                    <a:lnTo>
                      <a:pt x="15" y="26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44" name="Freeform 114">
                <a:extLst>
                  <a:ext uri="{FF2B5EF4-FFF2-40B4-BE49-F238E27FC236}">
                    <a16:creationId xmlns:a16="http://schemas.microsoft.com/office/drawing/2014/main" id="{B92E1550-FF5D-97BD-7ABD-1639EE822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183" y="3673876"/>
                <a:ext cx="1921" cy="6104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0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  <p:sp>
            <p:nvSpPr>
              <p:cNvPr id="45" name="Freeform 115">
                <a:extLst>
                  <a:ext uri="{FF2B5EF4-FFF2-40B4-BE49-F238E27FC236}">
                    <a16:creationId xmlns:a16="http://schemas.microsoft.com/office/drawing/2014/main" id="{D1401180-59F7-271C-D718-AD6E3AA0F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183" y="3673876"/>
                <a:ext cx="1921" cy="6104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0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28575" cap="rnd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1245E"/>
                  </a:solidFill>
                  <a:effectLst/>
                  <a:uLnTx/>
                  <a:uFillTx/>
                  <a:latin typeface="Arial Nova Light"/>
                  <a:ea typeface="+mn-ea"/>
                  <a:cs typeface="+mn-cs"/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4D0FFC-4175-7F59-F8A3-71220A3BBC1A}"/>
                </a:ext>
              </a:extLst>
            </p:cNvPr>
            <p:cNvSpPr/>
            <p:nvPr/>
          </p:nvSpPr>
          <p:spPr>
            <a:xfrm>
              <a:off x="8019089" y="1686346"/>
              <a:ext cx="1805776" cy="1833264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 w="0"/>
                <a:solidFill>
                  <a:srgbClr val="21245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4DBFEA-921D-6F9A-2231-6FE7CE2C22FF}"/>
                </a:ext>
              </a:extLst>
            </p:cNvPr>
            <p:cNvCxnSpPr>
              <a:cxnSpLocks/>
              <a:stCxn id="23" idx="2"/>
              <a:endCxn id="37" idx="57"/>
            </p:cNvCxnSpPr>
            <p:nvPr/>
          </p:nvCxnSpPr>
          <p:spPr>
            <a:xfrm flipH="1">
              <a:off x="9699311" y="1844626"/>
              <a:ext cx="963791" cy="73982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887357B-B66C-4011-5A9B-1D7C5F3E2007}"/>
                </a:ext>
              </a:extLst>
            </p:cNvPr>
            <p:cNvSpPr/>
            <p:nvPr/>
          </p:nvSpPr>
          <p:spPr>
            <a:xfrm>
              <a:off x="9508187" y="1366114"/>
              <a:ext cx="2309829" cy="478512"/>
            </a:xfrm>
            <a:prstGeom prst="roundRect">
              <a:avLst/>
            </a:prstGeom>
            <a:solidFill>
              <a:schemeClr val="accent2">
                <a:alpha val="7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4F5F5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St. Augustine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0966EE-908B-1E9E-763F-A1AACC012890}"/>
                </a:ext>
              </a:extLst>
            </p:cNvPr>
            <p:cNvCxnSpPr>
              <a:cxnSpLocks/>
              <a:endCxn id="27" idx="3"/>
            </p:cNvCxnSpPr>
            <p:nvPr/>
          </p:nvCxnSpPr>
          <p:spPr>
            <a:xfrm flipV="1">
              <a:off x="7882301" y="2715903"/>
              <a:ext cx="1287363" cy="80370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70FD670-8EA0-44E3-5673-5239141D1D72}"/>
                </a:ext>
              </a:extLst>
            </p:cNvPr>
            <p:cNvSpPr/>
            <p:nvPr/>
          </p:nvSpPr>
          <p:spPr>
            <a:xfrm>
              <a:off x="6014422" y="3249034"/>
              <a:ext cx="1867879" cy="478512"/>
            </a:xfrm>
            <a:prstGeom prst="roundRect">
              <a:avLst/>
            </a:prstGeom>
            <a:solidFill>
              <a:schemeClr val="accent2">
                <a:alpha val="62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4F5F5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Gainesville</a:t>
              </a:r>
              <a:endPara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C7F0F76C-BB29-4D44-C1B5-C380975C12B8}"/>
                </a:ext>
              </a:extLst>
            </p:cNvPr>
            <p:cNvSpPr/>
            <p:nvPr/>
          </p:nvSpPr>
          <p:spPr>
            <a:xfrm>
              <a:off x="9156138" y="2638257"/>
              <a:ext cx="92364" cy="90968"/>
            </a:xfrm>
            <a:prstGeom prst="flowChartConnector">
              <a:avLst/>
            </a:prstGeom>
            <a:solidFill>
              <a:schemeClr val="bg1"/>
            </a:solidFill>
            <a:ln w="25400">
              <a:solidFill>
                <a:srgbClr val="0021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63991EF7-6904-CAAE-1F67-BA70D2D0A066}"/>
                </a:ext>
              </a:extLst>
            </p:cNvPr>
            <p:cNvSpPr/>
            <p:nvPr/>
          </p:nvSpPr>
          <p:spPr>
            <a:xfrm>
              <a:off x="9653130" y="2547286"/>
              <a:ext cx="92364" cy="90968"/>
            </a:xfrm>
            <a:prstGeom prst="flowChartConnector">
              <a:avLst/>
            </a:prstGeom>
            <a:solidFill>
              <a:schemeClr val="bg1"/>
            </a:solidFill>
            <a:ln w="25400">
              <a:solidFill>
                <a:srgbClr val="0021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F29FBF69-085F-FFDF-0F76-AE9014E7D87D}"/>
                </a:ext>
              </a:extLst>
            </p:cNvPr>
            <p:cNvCxnSpPr>
              <a:cxnSpLocks/>
              <a:stCxn id="4" idx="5"/>
              <a:endCxn id="3" idx="2"/>
            </p:cNvCxnSpPr>
            <p:nvPr/>
          </p:nvCxnSpPr>
          <p:spPr>
            <a:xfrm flipH="1" flipV="1">
              <a:off x="7354858" y="1699553"/>
              <a:ext cx="856396" cy="64018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B667C5C-A91F-9CB8-59DE-37609FE8B74E}"/>
                </a:ext>
              </a:extLst>
            </p:cNvPr>
            <p:cNvSpPr/>
            <p:nvPr/>
          </p:nvSpPr>
          <p:spPr>
            <a:xfrm>
              <a:off x="6387435" y="1221041"/>
              <a:ext cx="1934848" cy="478512"/>
            </a:xfrm>
            <a:prstGeom prst="roundRect">
              <a:avLst/>
            </a:prstGeom>
            <a:solidFill>
              <a:schemeClr val="accent2">
                <a:alpha val="62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4F5F5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Tallahassee</a:t>
              </a:r>
              <a:endPara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B3170EF-C93F-0D8E-269C-03C55A793611}"/>
                </a:ext>
              </a:extLst>
            </p:cNvPr>
            <p:cNvSpPr/>
            <p:nvPr/>
          </p:nvSpPr>
          <p:spPr>
            <a:xfrm>
              <a:off x="8132417" y="2262087"/>
              <a:ext cx="92364" cy="90968"/>
            </a:xfrm>
            <a:prstGeom prst="flowChartConnector">
              <a:avLst/>
            </a:prstGeom>
            <a:solidFill>
              <a:schemeClr val="bg1"/>
            </a:solidFill>
            <a:ln w="25400">
              <a:solidFill>
                <a:srgbClr val="0021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B8A4E3-BBD5-9329-C3E5-55342BE4F102}"/>
              </a:ext>
            </a:extLst>
          </p:cNvPr>
          <p:cNvSpPr/>
          <p:nvPr/>
        </p:nvSpPr>
        <p:spPr>
          <a:xfrm>
            <a:off x="6052749" y="755949"/>
            <a:ext cx="6734996" cy="4193556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12" name="Graphic 11" descr="Group success with solid fill">
            <a:extLst>
              <a:ext uri="{FF2B5EF4-FFF2-40B4-BE49-F238E27FC236}">
                <a16:creationId xmlns:a16="http://schemas.microsoft.com/office/drawing/2014/main" id="{09F99514-8B62-EDFA-88FC-3DA5DF0F9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2953" y="2378496"/>
            <a:ext cx="1176040" cy="1047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562319-133D-A88B-F635-18F3EC71E583}"/>
              </a:ext>
            </a:extLst>
          </p:cNvPr>
          <p:cNvSpPr txBox="1"/>
          <p:nvPr/>
        </p:nvSpPr>
        <p:spPr>
          <a:xfrm>
            <a:off x="7538931" y="2356713"/>
            <a:ext cx="45329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50 employees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Alachua County SBE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F4F5F5"/>
                </a:solidFill>
                <a:latin typeface="Montserrat" panose="00000500000000000000" pitchFamily="50" charset="0"/>
              </a:rPr>
              <a:t>(Certified Small Business)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4" name="Graphic 13" descr="Construction worker male with solid fill">
            <a:extLst>
              <a:ext uri="{FF2B5EF4-FFF2-40B4-BE49-F238E27FC236}">
                <a16:creationId xmlns:a16="http://schemas.microsoft.com/office/drawing/2014/main" id="{6BA34ECF-8D64-722C-67FC-97CABE421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0505" y="3693563"/>
            <a:ext cx="1100936" cy="8865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78AF35-7FCF-134F-87B6-8B90E3A27D8C}"/>
              </a:ext>
            </a:extLst>
          </p:cNvPr>
          <p:cNvSpPr txBox="1"/>
          <p:nvPr/>
        </p:nvSpPr>
        <p:spPr>
          <a:xfrm>
            <a:off x="7467523" y="3752139"/>
            <a:ext cx="4517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6 Licensed Professional Engineers</a:t>
            </a:r>
          </a:p>
        </p:txBody>
      </p:sp>
      <p:pic>
        <p:nvPicPr>
          <p:cNvPr id="52" name="Graphic 51" descr="Flag with solid fill">
            <a:extLst>
              <a:ext uri="{FF2B5EF4-FFF2-40B4-BE49-F238E27FC236}">
                <a16:creationId xmlns:a16="http://schemas.microsoft.com/office/drawing/2014/main" id="{414ADF8E-0075-4108-AEC5-7077ED91F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97192" y="1063429"/>
            <a:ext cx="1047562" cy="104756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C8ABA10-F9C7-4B9F-C52C-228FF3F4A6DE}"/>
              </a:ext>
            </a:extLst>
          </p:cNvPr>
          <p:cNvSpPr txBox="1"/>
          <p:nvPr/>
        </p:nvSpPr>
        <p:spPr>
          <a:xfrm>
            <a:off x="7465833" y="1105172"/>
            <a:ext cx="4120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Founded in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Nearly 3 Decades of Service to Alachua County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1023F47B-AD22-2435-94C2-278FA46F333E}"/>
              </a:ext>
            </a:extLst>
          </p:cNvPr>
          <p:cNvSpPr txBox="1">
            <a:spLocks/>
          </p:cNvSpPr>
          <p:nvPr/>
        </p:nvSpPr>
        <p:spPr>
          <a:xfrm>
            <a:off x="519752" y="45610"/>
            <a:ext cx="5761074" cy="16135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245E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Firm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245E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F383D-78CF-18AB-F353-93A35CB5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3005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group of people sitting around a table looking at a blueprint&#10;&#10;Description automatically generated">
            <a:extLst>
              <a:ext uri="{FF2B5EF4-FFF2-40B4-BE49-F238E27FC236}">
                <a16:creationId xmlns:a16="http://schemas.microsoft.com/office/drawing/2014/main" id="{80E7AAE1-1078-0500-52FB-5C054D29CA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9" t="9453" r="11417" b="9453"/>
          <a:stretch/>
        </p:blipFill>
        <p:spPr>
          <a:xfrm>
            <a:off x="6057901" y="1"/>
            <a:ext cx="6134099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35FC4-D258-9531-E656-587D64E33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68" y="1072380"/>
            <a:ext cx="5884333" cy="3217461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50" charset="0"/>
              </a:rPr>
              <a:t>Intro &amp; Project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36FC6-D0C6-586D-FD32-FB502D535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7941"/>
            <a:ext cx="11577307" cy="2568159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08E64E5-7926-52FB-169A-C53410EF9E09}"/>
              </a:ext>
            </a:extLst>
          </p:cNvPr>
          <p:cNvSpPr txBox="1">
            <a:spLocks/>
          </p:cNvSpPr>
          <p:nvPr/>
        </p:nvSpPr>
        <p:spPr>
          <a:xfrm>
            <a:off x="11391152" y="6434524"/>
            <a:ext cx="6932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8AB70BE-1769-45B8-85A6-0C837432C7E6}" type="slidenum">
              <a:rPr lang="en-US" sz="2000" b="1" smtClean="0">
                <a:solidFill>
                  <a:srgbClr val="FFFFFF"/>
                </a:solidFill>
                <a:latin typeface="Montserrat" panose="00000500000000000000" pitchFamily="2" charset="0"/>
              </a:rPr>
              <a:pPr algn="r"/>
              <a:t>4</a:t>
            </a:fld>
            <a:endParaRPr lang="en-US" sz="2000" b="1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31176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D24180-0315-B66C-2F3B-778E9C2F9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036948"/>
            <a:ext cx="12192000" cy="5821052"/>
          </a:xfrm>
          <a:prstGeom prst="rect">
            <a:avLst/>
          </a:prstGeom>
          <a:solidFill>
            <a:srgbClr val="4576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D6C8759-1648-539E-284A-CAE80718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44848" y="1"/>
            <a:ext cx="2347151" cy="3516197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rgbClr val="2023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F87C05-DBE3-CE18-DF43-824F0AA130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1428" cy="1676977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4F5F5"/>
          </a:solidFill>
        </p:spPr>
        <p:txBody>
          <a:bodyPr vert="horz" lIns="91440" tIns="45720" rIns="91440" bIns="45720" rtlCol="0" anchor="ctr">
            <a:normAutofit/>
          </a:bodyPr>
          <a:lstStyle>
            <a:lvl1pPr marL="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20235E"/>
                </a:solidFill>
                <a:latin typeface="Montserrat" panose="00000500000000000000" pitchFamily="50" charset="0"/>
              </a:rPr>
              <a:t>Team Introductions &amp; Project Roles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235E"/>
              </a:solidFill>
              <a:effectLst/>
              <a:uLnTx/>
              <a:uFillTx/>
              <a:latin typeface="Elephant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535525-698E-79DD-B44B-1DF783A1B5EF}"/>
              </a:ext>
            </a:extLst>
          </p:cNvPr>
          <p:cNvSpPr txBox="1"/>
          <p:nvPr/>
        </p:nvSpPr>
        <p:spPr>
          <a:xfrm>
            <a:off x="7864625" y="2558403"/>
            <a:ext cx="37140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4F5F5"/>
                </a:solidFill>
                <a:latin typeface="Montserrat" panose="00000500000000000000" pitchFamily="50" charset="0"/>
              </a:rPr>
              <a:t>Tim Boehlein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PE, LEED 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Project Manager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4F5F5"/>
                </a:solidFill>
                <a:latin typeface="Montserrat" panose="00000500000000000000" pitchFamily="50" charset="0"/>
              </a:rPr>
              <a:t>Engineer of Record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4F5F5"/>
                </a:solidFill>
                <a:latin typeface="Montserrat" panose="00000500000000000000" pitchFamily="50" charset="0"/>
              </a:rPr>
              <a:t>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Years of Experience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A9B02C-BA56-2051-39EF-C9F65B7F48A3}"/>
              </a:ext>
            </a:extLst>
          </p:cNvPr>
          <p:cNvSpPr txBox="1"/>
          <p:nvPr/>
        </p:nvSpPr>
        <p:spPr>
          <a:xfrm>
            <a:off x="5588624" y="5137640"/>
            <a:ext cx="26894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4F5F5"/>
                </a:solidFill>
                <a:latin typeface="Montserrat" panose="00000500000000000000" pitchFamily="50" charset="0"/>
              </a:rPr>
              <a:t>Gabe Sanz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, EI</a:t>
            </a:r>
            <a:endParaRPr lang="en-US" sz="2000" b="1" dirty="0">
              <a:solidFill>
                <a:srgbClr val="F4F5F5"/>
              </a:solidFill>
              <a:latin typeface="Montserrat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Lead Design Engineer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4F5F5"/>
                </a:solidFill>
                <a:latin typeface="Montserrat" panose="00000500000000000000" pitchFamily="50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Years of Experience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5FE3D50C-6D18-A6DB-4A9B-200EF251CE6C}"/>
              </a:ext>
            </a:extLst>
          </p:cNvPr>
          <p:cNvSpPr txBox="1">
            <a:spLocks/>
          </p:cNvSpPr>
          <p:nvPr/>
        </p:nvSpPr>
        <p:spPr>
          <a:xfrm>
            <a:off x="11391152" y="6434524"/>
            <a:ext cx="6932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8AB70BE-1769-45B8-85A6-0C837432C7E6}" type="slidenum">
              <a:rPr lang="en-US" sz="2000" b="1" smtClean="0">
                <a:solidFill>
                  <a:srgbClr val="FFFFFF"/>
                </a:solidFill>
                <a:latin typeface="Montserrat" panose="00000500000000000000" pitchFamily="2" charset="0"/>
              </a:rPr>
              <a:pPr algn="r"/>
              <a:t>5</a:t>
            </a:fld>
            <a:endParaRPr lang="en-US" sz="2000" b="1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6F84C229-52C6-715B-CD13-F55C0D4C0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369" y="2306304"/>
            <a:ext cx="1261640" cy="1892808"/>
          </a:xfrm>
          <a:prstGeom prst="roundRect">
            <a:avLst/>
          </a:prstGeom>
        </p:spPr>
      </p:pic>
      <p:pic>
        <p:nvPicPr>
          <p:cNvPr id="13" name="Picture 12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0949077A-9E8A-6B58-A330-722A89633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16" y="4580161"/>
            <a:ext cx="1419606" cy="1892808"/>
          </a:xfrm>
          <a:prstGeom prst="roundRect">
            <a:avLst/>
          </a:prstGeom>
        </p:spPr>
      </p:pic>
      <p:pic>
        <p:nvPicPr>
          <p:cNvPr id="4" name="Picture 3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F470E87D-D3DE-8F28-6C7A-AE3B3FFA6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73" y="2306201"/>
            <a:ext cx="1307297" cy="1888929"/>
          </a:xfrm>
          <a:prstGeom prst="roundRect">
            <a:avLst/>
          </a:prstGeom>
          <a:ln w="381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64D457-AB36-3444-64BC-1F5E0F6ACFC3}"/>
              </a:ext>
            </a:extLst>
          </p:cNvPr>
          <p:cNvSpPr txBox="1"/>
          <p:nvPr/>
        </p:nvSpPr>
        <p:spPr>
          <a:xfrm>
            <a:off x="3344357" y="2535602"/>
            <a:ext cx="3714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Chris Potts,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PE, LEED 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4F5F5"/>
                </a:solidFill>
                <a:latin typeface="Montserrat" panose="00000500000000000000" pitchFamily="50" charset="0"/>
              </a:rPr>
              <a:t>Director of Engineering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16 Years of Experience</a:t>
            </a:r>
          </a:p>
        </p:txBody>
      </p:sp>
    </p:spTree>
    <p:extLst>
      <p:ext uri="{BB962C8B-B14F-4D97-AF65-F5344CB8AC3E}">
        <p14:creationId xmlns:p14="http://schemas.microsoft.com/office/powerpoint/2010/main" val="2732559004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5FC4-D258-9531-E656-587D64E33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21328"/>
            <a:ext cx="4770783" cy="3217461"/>
          </a:xfrm>
        </p:spPr>
        <p:txBody>
          <a:bodyPr/>
          <a:lstStyle/>
          <a:p>
            <a:r>
              <a:rPr lang="en-US" b="1" dirty="0">
                <a:latin typeface="Montserrat" panose="00000500000000000000" pitchFamily="50" charset="0"/>
              </a:rPr>
              <a:t>Project</a:t>
            </a:r>
            <a:br>
              <a:rPr lang="en-US" b="1" dirty="0">
                <a:latin typeface="Montserrat" panose="00000500000000000000" pitchFamily="50" charset="0"/>
              </a:rPr>
            </a:br>
            <a:r>
              <a:rPr lang="en-US" b="1" dirty="0">
                <a:latin typeface="Montserrat" panose="00000500000000000000" pitchFamily="50" charset="0"/>
              </a:rPr>
              <a:t>Overview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36FC6-D0C6-586D-FD32-FB502D535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7941"/>
            <a:ext cx="11577307" cy="2568159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C0AC01B-3D5B-C515-3F5B-CF333101F5AB}"/>
              </a:ext>
            </a:extLst>
          </p:cNvPr>
          <p:cNvSpPr txBox="1">
            <a:spLocks/>
          </p:cNvSpPr>
          <p:nvPr/>
        </p:nvSpPr>
        <p:spPr>
          <a:xfrm>
            <a:off x="11391152" y="6434524"/>
            <a:ext cx="6932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8AB70BE-1769-45B8-85A6-0C837432C7E6}" type="slidenum">
              <a:rPr lang="en-US" sz="2000" b="1" smtClean="0">
                <a:latin typeface="Montserrat" panose="00000500000000000000" pitchFamily="2" charset="0"/>
              </a:rPr>
              <a:pPr algn="r"/>
              <a:t>6</a:t>
            </a:fld>
            <a:endParaRPr lang="en-US" sz="2000" b="1" dirty="0">
              <a:latin typeface="Montserrat" panose="00000500000000000000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D80922-CF08-6FBB-D77A-B3621FD6FF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AAC2FD0B-9F50-9DF5-D936-07F159586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6" r="25242"/>
          <a:stretch/>
        </p:blipFill>
        <p:spPr>
          <a:xfrm>
            <a:off x="6057901" y="1"/>
            <a:ext cx="6134099" cy="68960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77999811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D24180-0315-B66C-2F3B-778E9C2F9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036948"/>
            <a:ext cx="12192000" cy="5821052"/>
          </a:xfrm>
          <a:prstGeom prst="rect">
            <a:avLst/>
          </a:prstGeom>
          <a:solidFill>
            <a:srgbClr val="F4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D6C8759-1648-539E-284A-CAE80718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44848" y="1"/>
            <a:ext cx="2347151" cy="3516197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rgbClr val="2023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F87C05-DBE3-CE18-DF43-824F0AA130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1428" cy="1676977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7BB9"/>
          </a:solidFill>
          <a:ln>
            <a:solidFill>
              <a:srgbClr val="467BB9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Project</a:t>
            </a:r>
            <a:r>
              <a:rPr lang="en-US" sz="4300" b="1" dirty="0">
                <a:solidFill>
                  <a:srgbClr val="F4F5F5"/>
                </a:solidFill>
                <a:latin typeface="Montserrat" panose="00000500000000000000" pitchFamily="50" charset="0"/>
              </a:rPr>
              <a:t> Overview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j-ea"/>
              <a:cs typeface="+mj-cs"/>
            </a:endParaRP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i="1" dirty="0">
                <a:solidFill>
                  <a:srgbClr val="20235E"/>
                </a:solidFill>
                <a:latin typeface="Montserrat" panose="00000500000000000000" pitchFamily="50" charset="0"/>
              </a:rPr>
              <a:t>Background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srgbClr val="20235E"/>
              </a:solidFill>
              <a:effectLst/>
              <a:uLnTx/>
              <a:uFillTx/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64FFD7F-2549-8054-38B9-4151A8EFBC90}"/>
              </a:ext>
            </a:extLst>
          </p:cNvPr>
          <p:cNvSpPr txBox="1">
            <a:spLocks/>
          </p:cNvSpPr>
          <p:nvPr/>
        </p:nvSpPr>
        <p:spPr>
          <a:xfrm>
            <a:off x="11386052" y="6302816"/>
            <a:ext cx="698362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EB4AA5-69B2-04DB-A83C-D737D7FBBB03}"/>
              </a:ext>
            </a:extLst>
          </p:cNvPr>
          <p:cNvSpPr/>
          <p:nvPr/>
        </p:nvSpPr>
        <p:spPr>
          <a:xfrm>
            <a:off x="-1700151" y="2171700"/>
            <a:ext cx="6879254" cy="3167506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23051-6E2B-26AC-BF39-A36E5E213950}"/>
              </a:ext>
            </a:extLst>
          </p:cNvPr>
          <p:cNvSpPr txBox="1"/>
          <p:nvPr/>
        </p:nvSpPr>
        <p:spPr>
          <a:xfrm>
            <a:off x="153708" y="2122478"/>
            <a:ext cx="5094567" cy="338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kumimoji="0" lang="en-US" sz="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b="1" u="sng" dirty="0">
                <a:latin typeface="Montserrat" panose="00000500000000000000" pitchFamily="50" charset="0"/>
              </a:rPr>
              <a:t>General Information</a:t>
            </a:r>
            <a:endParaRPr kumimoji="0" lang="en-US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-30" normalizeH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Project within the Right-Of-Ways of 7</a:t>
            </a:r>
            <a:r>
              <a:rPr kumimoji="0" lang="en-US" b="1" i="0" u="none" strike="noStrike" kern="1200" cap="none" spc="-30" normalizeH="0" baseline="3000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b="1" i="0" u="none" strike="noStrike" kern="1200" cap="none" spc="-30" normalizeH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, 8</a:t>
            </a:r>
            <a:r>
              <a:rPr kumimoji="0" lang="en-US" b="1" i="0" u="none" strike="noStrike" kern="1200" cap="none" spc="-30" normalizeH="0" baseline="3000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b="1" i="0" u="none" strike="noStrike" kern="1200" cap="none" spc="-30" normalizeH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, and 9</a:t>
            </a:r>
            <a:r>
              <a:rPr kumimoji="0" lang="en-US" b="1" i="0" u="none" strike="noStrike" kern="1200" cap="none" spc="-30" normalizeH="0" baseline="3000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b="1" i="0" u="none" strike="noStrike" kern="1200" cap="none" spc="-30" normalizeH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Streets</a:t>
            </a:r>
          </a:p>
          <a:p>
            <a:pPr marL="1143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kumimoji="0" lang="en-US" b="1" i="0" u="none" strike="noStrike" kern="1200" cap="none" spc="-30" normalizeH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-30" normalizeH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Tot</a:t>
            </a:r>
            <a:r>
              <a:rPr lang="en-US" b="1" spc="-30" dirty="0">
                <a:solidFill>
                  <a:srgbClr val="F4F5F5"/>
                </a:solidFill>
                <a:latin typeface="Montserrat" panose="00000500000000000000" pitchFamily="50" charset="0"/>
              </a:rPr>
              <a:t>al Project Area – 0.46 Acres</a:t>
            </a:r>
          </a:p>
          <a:p>
            <a:pPr marL="1143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lang="en-US" b="1" spc="-30" dirty="0">
              <a:solidFill>
                <a:srgbClr val="F4F5F5"/>
              </a:solidFill>
              <a:latin typeface="Montserrat" panose="00000500000000000000" pitchFamily="50" charset="0"/>
            </a:endParaRPr>
          </a:p>
          <a:p>
            <a:pPr marL="342900" marR="0" lvl="0" indent="-228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-3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Project Goal – Improve the existing roadway and stormwater conveyance </a:t>
            </a:r>
            <a:r>
              <a:rPr kumimoji="0" lang="en-US" b="1" i="0" u="none" strike="noStrike" kern="1200" cap="none" spc="-30" normalizeH="0" baseline="0" noProof="0" dirty="0" err="1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syste</a:t>
            </a:r>
            <a:r>
              <a:rPr lang="en-US" b="1" spc="-30" dirty="0" err="1">
                <a:solidFill>
                  <a:srgbClr val="F4F5F5"/>
                </a:solidFill>
                <a:latin typeface="Montserrat" panose="00000500000000000000" pitchFamily="50" charset="0"/>
              </a:rPr>
              <a:t>ms</a:t>
            </a:r>
            <a:r>
              <a:rPr lang="en-US" b="1" spc="-30" dirty="0">
                <a:solidFill>
                  <a:srgbClr val="F4F5F5"/>
                </a:solidFill>
                <a:latin typeface="Montserrat" panose="00000500000000000000" pitchFamily="50" charset="0"/>
              </a:rPr>
              <a:t> on each street to ensure proper drainage is maintained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9CE220-F8A2-62BD-2781-A23DDDA14C8A}"/>
              </a:ext>
            </a:extLst>
          </p:cNvPr>
          <p:cNvSpPr/>
          <p:nvPr/>
        </p:nvSpPr>
        <p:spPr>
          <a:xfrm>
            <a:off x="5438775" y="2171700"/>
            <a:ext cx="7391400" cy="4131116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0F9DED-5858-4809-B6F9-FAD62A45D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503" y="2455158"/>
            <a:ext cx="5844715" cy="3657600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0A47-1346-0476-6E96-13C3A3216D72}"/>
              </a:ext>
            </a:extLst>
          </p:cNvPr>
          <p:cNvSpPr txBox="1"/>
          <p:nvPr/>
        </p:nvSpPr>
        <p:spPr>
          <a:xfrm>
            <a:off x="7740650" y="2790652"/>
            <a:ext cx="1717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kumimoji="0" lang="en-US" sz="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9</a:t>
            </a:r>
            <a:r>
              <a:rPr lang="en-US" sz="1400" b="1" baseline="30000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th</a:t>
            </a: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r>
              <a:rPr lang="en-US" sz="1400" b="1" dirty="0" err="1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Street</a:t>
            </a:r>
            <a:r>
              <a:rPr lang="en-US" sz="1400" b="1" dirty="0" err="1">
                <a:solidFill>
                  <a:srgbClr val="FFFF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i</a:t>
            </a: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00C6FF"/>
              </a:solidFill>
              <a:effectLst/>
              <a:highlight>
                <a:srgbClr val="FFFFFF"/>
              </a:highlight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4839FE-A326-14AF-7825-D1918024D1D7}"/>
              </a:ext>
            </a:extLst>
          </p:cNvPr>
          <p:cNvSpPr txBox="1"/>
          <p:nvPr/>
        </p:nvSpPr>
        <p:spPr>
          <a:xfrm>
            <a:off x="7386406" y="3930015"/>
            <a:ext cx="1717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kumimoji="0" lang="en-US" sz="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8</a:t>
            </a:r>
            <a:r>
              <a:rPr lang="en-US" sz="1400" b="1" baseline="30000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th</a:t>
            </a: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r>
              <a:rPr lang="en-US" sz="1400" b="1" dirty="0" err="1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Street</a:t>
            </a:r>
            <a:r>
              <a:rPr lang="en-US" sz="1400" b="1" dirty="0" err="1">
                <a:solidFill>
                  <a:srgbClr val="FFFF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i</a:t>
            </a: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00C6FF"/>
              </a:solidFill>
              <a:effectLst/>
              <a:highlight>
                <a:srgbClr val="FFFFFF"/>
              </a:highlight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E20B8E-2FAC-F868-14DD-E72BF11D667B}"/>
              </a:ext>
            </a:extLst>
          </p:cNvPr>
          <p:cNvSpPr txBox="1"/>
          <p:nvPr/>
        </p:nvSpPr>
        <p:spPr>
          <a:xfrm>
            <a:off x="7679827" y="5104918"/>
            <a:ext cx="1717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endParaRPr kumimoji="0" lang="en-US" sz="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7</a:t>
            </a:r>
            <a:r>
              <a:rPr lang="en-US" sz="1400" b="1" baseline="30000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th</a:t>
            </a: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r>
              <a:rPr lang="en-US" sz="1400" b="1" dirty="0" err="1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Street</a:t>
            </a:r>
            <a:r>
              <a:rPr lang="en-US" sz="1400" b="1" dirty="0" err="1">
                <a:solidFill>
                  <a:srgbClr val="FFFF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i</a:t>
            </a:r>
            <a:r>
              <a:rPr lang="en-US" sz="1400" b="1" dirty="0">
                <a:solidFill>
                  <a:srgbClr val="00C6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00C6FF"/>
              </a:solidFill>
              <a:effectLst/>
              <a:highlight>
                <a:srgbClr val="FFFFFF"/>
              </a:highlight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EFF7F4-502F-28CB-2690-837DDFCEF0B4}"/>
              </a:ext>
            </a:extLst>
          </p:cNvPr>
          <p:cNvSpPr txBox="1"/>
          <p:nvPr/>
        </p:nvSpPr>
        <p:spPr>
          <a:xfrm rot="16200000">
            <a:off x="5306921" y="4186480"/>
            <a:ext cx="171759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r>
              <a:rPr lang="en-US" sz="1400" b="1" dirty="0" err="1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Rrideway</a:t>
            </a: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r>
              <a:rPr lang="en-US" sz="1400" b="1" dirty="0" err="1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Road</a:t>
            </a:r>
            <a:r>
              <a:rPr lang="en-US" sz="1400" b="1" dirty="0" err="1">
                <a:solidFill>
                  <a:srgbClr val="FFFF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i</a:t>
            </a: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highlight>
                <a:srgbClr val="FFFFFF"/>
              </a:highlight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FA6649-7555-5D93-B64F-2D428AEDAF49}"/>
              </a:ext>
            </a:extLst>
          </p:cNvPr>
          <p:cNvSpPr txBox="1"/>
          <p:nvPr/>
        </p:nvSpPr>
        <p:spPr>
          <a:xfrm rot="16200000">
            <a:off x="8053947" y="3420350"/>
            <a:ext cx="171759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2</a:t>
            </a:r>
            <a:r>
              <a:rPr lang="en-US" sz="1400" b="1" baseline="30000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nd</a:t>
            </a: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r>
              <a:rPr lang="en-US" sz="1400" b="1" dirty="0" err="1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Avenue</a:t>
            </a:r>
            <a:r>
              <a:rPr lang="en-US" sz="1400" b="1" dirty="0" err="1">
                <a:solidFill>
                  <a:srgbClr val="FFFF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i</a:t>
            </a: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highlight>
                <a:srgbClr val="FFFFFF"/>
              </a:highlight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641D01-052D-AA0B-3997-CBF2E5D87951}"/>
              </a:ext>
            </a:extLst>
          </p:cNvPr>
          <p:cNvSpPr txBox="1"/>
          <p:nvPr/>
        </p:nvSpPr>
        <p:spPr>
          <a:xfrm rot="16200000">
            <a:off x="10193207" y="3789805"/>
            <a:ext cx="193430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A1A Beach </a:t>
            </a:r>
            <a:r>
              <a:rPr lang="en-US" sz="1400" b="1" dirty="0" err="1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Blvd</a:t>
            </a:r>
            <a:r>
              <a:rPr lang="en-US" sz="1400" b="1" dirty="0" err="1">
                <a:solidFill>
                  <a:srgbClr val="FFFFFF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i</a:t>
            </a:r>
            <a:r>
              <a:rPr lang="en-US" sz="1400" b="1" dirty="0">
                <a:solidFill>
                  <a:srgbClr val="00B0F0"/>
                </a:solidFill>
                <a:highlight>
                  <a:srgbClr val="FFFFFF"/>
                </a:highlight>
                <a:latin typeface="Montserrat" panose="00000500000000000000" pitchFamily="50" charset="0"/>
              </a:rPr>
              <a:t> </a:t>
            </a: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highlight>
                <a:srgbClr val="FFFFFF"/>
              </a:highlight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4E18486-EA94-2955-1D12-27196444C13D}"/>
              </a:ext>
            </a:extLst>
          </p:cNvPr>
          <p:cNvSpPr/>
          <p:nvPr/>
        </p:nvSpPr>
        <p:spPr>
          <a:xfrm>
            <a:off x="6708946" y="2946254"/>
            <a:ext cx="1031704" cy="319315"/>
          </a:xfrm>
          <a:prstGeom prst="roundRect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84C4F5-B9B7-AD11-D15C-6F1586FCE3C4}"/>
              </a:ext>
            </a:extLst>
          </p:cNvPr>
          <p:cNvSpPr/>
          <p:nvPr/>
        </p:nvSpPr>
        <p:spPr>
          <a:xfrm>
            <a:off x="6738652" y="4083731"/>
            <a:ext cx="665202" cy="319315"/>
          </a:xfrm>
          <a:prstGeom prst="roundRect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3EAE8C1-A469-C610-7D99-EB5B82889240}"/>
              </a:ext>
            </a:extLst>
          </p:cNvPr>
          <p:cNvSpPr/>
          <p:nvPr/>
        </p:nvSpPr>
        <p:spPr>
          <a:xfrm>
            <a:off x="6769768" y="5239484"/>
            <a:ext cx="910059" cy="319315"/>
          </a:xfrm>
          <a:prstGeom prst="roundRect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765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11E3A8-8784-C385-D2B1-5F407384C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036948"/>
            <a:ext cx="12192000" cy="5821052"/>
          </a:xfrm>
          <a:prstGeom prst="rect">
            <a:avLst/>
          </a:prstGeom>
          <a:solidFill>
            <a:srgbClr val="F4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 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B106D8C-F1E6-E635-0A32-128D9F11A3F0}"/>
              </a:ext>
            </a:extLst>
          </p:cNvPr>
          <p:cNvSpPr txBox="1">
            <a:spLocks/>
          </p:cNvSpPr>
          <p:nvPr/>
        </p:nvSpPr>
        <p:spPr>
          <a:xfrm>
            <a:off x="11391152" y="6434524"/>
            <a:ext cx="693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D6C8759-1648-539E-284A-CAE80718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44848" y="1"/>
            <a:ext cx="2347151" cy="3516197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rgbClr val="2023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F87C05-DBE3-CE18-DF43-824F0AA130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1428" cy="1676977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7BB9"/>
          </a:solidFill>
          <a:ln>
            <a:solidFill>
              <a:srgbClr val="467BB9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Project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</a:t>
            </a:r>
            <a:r>
              <a:rPr lang="en-US" sz="4300" b="1" dirty="0">
                <a:solidFill>
                  <a:srgbClr val="F4F5F5"/>
                </a:solidFill>
                <a:latin typeface="Montserrat" panose="00000500000000000000" pitchFamily="50" charset="0"/>
              </a:rPr>
              <a:t>Overview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20235E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Key Issues – Stormwater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64FFD7F-2549-8054-38B9-4151A8EFBC90}"/>
              </a:ext>
            </a:extLst>
          </p:cNvPr>
          <p:cNvSpPr txBox="1">
            <a:spLocks/>
          </p:cNvSpPr>
          <p:nvPr/>
        </p:nvSpPr>
        <p:spPr>
          <a:xfrm>
            <a:off x="11386052" y="6434524"/>
            <a:ext cx="698362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21245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1245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BCD30A-047D-9683-C568-CCD08952C453}"/>
              </a:ext>
            </a:extLst>
          </p:cNvPr>
          <p:cNvSpPr/>
          <p:nvPr/>
        </p:nvSpPr>
        <p:spPr>
          <a:xfrm>
            <a:off x="-592383" y="1775533"/>
            <a:ext cx="5843921" cy="1481139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4D912-4464-F748-0FC6-81D347AECFD1}"/>
              </a:ext>
            </a:extLst>
          </p:cNvPr>
          <p:cNvSpPr txBox="1"/>
          <p:nvPr/>
        </p:nvSpPr>
        <p:spPr>
          <a:xfrm>
            <a:off x="84" y="1994570"/>
            <a:ext cx="5750643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4488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SJRWMD ERP </a:t>
            </a:r>
            <a:r>
              <a:rPr lang="en-US" sz="2400" b="1" dirty="0">
                <a:solidFill>
                  <a:srgbClr val="F4F5F5"/>
                </a:solidFill>
                <a:latin typeface="Montserrat" panose="00000500000000000000" pitchFamily="50" charset="0"/>
              </a:rPr>
              <a:t>Exemption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457200" marR="0" lvl="0" indent="-34448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1" dirty="0">
              <a:solidFill>
                <a:srgbClr val="F4F5F5"/>
              </a:solidFill>
              <a:latin typeface="Montserrat" panose="00000500000000000000" pitchFamily="50" charset="0"/>
            </a:endParaRPr>
          </a:p>
          <a:p>
            <a:pPr marL="457200" marR="0" lvl="0" indent="-34448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City of </a:t>
            </a:r>
            <a:r>
              <a:rPr lang="en-US" sz="2400" b="1" dirty="0">
                <a:solidFill>
                  <a:srgbClr val="F4F5F5"/>
                </a:solidFill>
                <a:latin typeface="Montserrat" panose="00000500000000000000" pitchFamily="50" charset="0"/>
              </a:rPr>
              <a:t>St. Augustine Beach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6BD6A29-085E-507B-6C01-07F84A3EC0C3}"/>
              </a:ext>
            </a:extLst>
          </p:cNvPr>
          <p:cNvSpPr/>
          <p:nvPr/>
        </p:nvSpPr>
        <p:spPr>
          <a:xfrm>
            <a:off x="5499143" y="1747699"/>
            <a:ext cx="1916074" cy="3641937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21" name="Picture 20" descr="A road with cars parked on it&#10;&#10;Description automatically generated">
            <a:extLst>
              <a:ext uri="{FF2B5EF4-FFF2-40B4-BE49-F238E27FC236}">
                <a16:creationId xmlns:a16="http://schemas.microsoft.com/office/drawing/2014/main" id="{1DBB404E-97F7-9940-1969-BC1E40DDB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r="31238"/>
          <a:stretch/>
        </p:blipFill>
        <p:spPr>
          <a:xfrm>
            <a:off x="5651884" y="1966235"/>
            <a:ext cx="1610591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7689ED-E7E9-9849-933E-9FC7D72D1586}"/>
              </a:ext>
            </a:extLst>
          </p:cNvPr>
          <p:cNvSpPr txBox="1"/>
          <p:nvPr/>
        </p:nvSpPr>
        <p:spPr>
          <a:xfrm>
            <a:off x="5499142" y="4808222"/>
            <a:ext cx="20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7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Street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3ED32D-8959-13DF-F1B0-24C91DE45BB9}"/>
              </a:ext>
            </a:extLst>
          </p:cNvPr>
          <p:cNvSpPr/>
          <p:nvPr/>
        </p:nvSpPr>
        <p:spPr>
          <a:xfrm>
            <a:off x="7659158" y="2329113"/>
            <a:ext cx="1916074" cy="3641937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FAF416-9200-D659-DDCD-23C40E4B4EC7}"/>
              </a:ext>
            </a:extLst>
          </p:cNvPr>
          <p:cNvSpPr txBox="1"/>
          <p:nvPr/>
        </p:nvSpPr>
        <p:spPr>
          <a:xfrm>
            <a:off x="7659157" y="5389636"/>
            <a:ext cx="20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2400" b="1" dirty="0">
                <a:solidFill>
                  <a:srgbClr val="F4F5F5"/>
                </a:solidFill>
                <a:latin typeface="Montserrat" panose="00000500000000000000" pitchFamily="50" charset="0"/>
              </a:rPr>
              <a:t>8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Street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BD0D34-CC21-E228-0C67-B0EA58ADA5BC}"/>
              </a:ext>
            </a:extLst>
          </p:cNvPr>
          <p:cNvSpPr/>
          <p:nvPr/>
        </p:nvSpPr>
        <p:spPr>
          <a:xfrm>
            <a:off x="9819172" y="2910527"/>
            <a:ext cx="1916074" cy="3641937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E0D796-49E9-1F53-F7B4-36895426BE43}"/>
              </a:ext>
            </a:extLst>
          </p:cNvPr>
          <p:cNvSpPr txBox="1"/>
          <p:nvPr/>
        </p:nvSpPr>
        <p:spPr>
          <a:xfrm>
            <a:off x="9819171" y="5971050"/>
            <a:ext cx="20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2400" b="1" dirty="0">
                <a:solidFill>
                  <a:srgbClr val="F4F5F5"/>
                </a:solidFill>
                <a:latin typeface="Montserrat" panose="00000500000000000000" pitchFamily="50" charset="0"/>
              </a:rPr>
              <a:t>9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Street</a:t>
            </a:r>
          </a:p>
        </p:txBody>
      </p:sp>
      <p:pic>
        <p:nvPicPr>
          <p:cNvPr id="32" name="Picture 31" descr="A road with cars parked on it">
            <a:extLst>
              <a:ext uri="{FF2B5EF4-FFF2-40B4-BE49-F238E27FC236}">
                <a16:creationId xmlns:a16="http://schemas.microsoft.com/office/drawing/2014/main" id="{A905FCF9-B76D-1248-0812-25D8A0F98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r="31979"/>
          <a:stretch/>
        </p:blipFill>
        <p:spPr>
          <a:xfrm>
            <a:off x="7846453" y="2547649"/>
            <a:ext cx="1567128" cy="2743200"/>
          </a:xfrm>
          <a:prstGeom prst="rect">
            <a:avLst/>
          </a:prstGeom>
        </p:spPr>
      </p:pic>
      <p:pic>
        <p:nvPicPr>
          <p:cNvPr id="34" name="Picture 33" descr="A road with trees and houses&#10;&#10;Description automatically generated">
            <a:extLst>
              <a:ext uri="{FF2B5EF4-FFF2-40B4-BE49-F238E27FC236}">
                <a16:creationId xmlns:a16="http://schemas.microsoft.com/office/drawing/2014/main" id="{6A2CAEF7-9975-39C1-324C-B356CB801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r="31875"/>
          <a:stretch/>
        </p:blipFill>
        <p:spPr>
          <a:xfrm>
            <a:off x="10006972" y="3129063"/>
            <a:ext cx="1549170" cy="27432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EE7C28-9F7E-FA52-06F0-1DE665CD0947}"/>
              </a:ext>
            </a:extLst>
          </p:cNvPr>
          <p:cNvSpPr/>
          <p:nvPr/>
        </p:nvSpPr>
        <p:spPr>
          <a:xfrm>
            <a:off x="-588721" y="3475709"/>
            <a:ext cx="5843922" cy="3218706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5" name="Picture 4" descr="A car with a flat tire&#10;&#10;Description automatically generated">
            <a:extLst>
              <a:ext uri="{FF2B5EF4-FFF2-40B4-BE49-F238E27FC236}">
                <a16:creationId xmlns:a16="http://schemas.microsoft.com/office/drawing/2014/main" id="{173D58C4-9F4F-4B58-04B8-99CAC9B8E1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r="5847" b="20616"/>
          <a:stretch/>
        </p:blipFill>
        <p:spPr>
          <a:xfrm>
            <a:off x="125675" y="3745970"/>
            <a:ext cx="3152485" cy="26781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11FD814-A3F8-FE5B-5E7B-914761370F6E}"/>
              </a:ext>
            </a:extLst>
          </p:cNvPr>
          <p:cNvSpPr txBox="1"/>
          <p:nvPr/>
        </p:nvSpPr>
        <p:spPr>
          <a:xfrm>
            <a:off x="3255637" y="3739014"/>
            <a:ext cx="1947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lang="en-US" sz="2400" b="1" dirty="0">
                <a:solidFill>
                  <a:srgbClr val="F4F5F5"/>
                </a:solidFill>
                <a:latin typeface="Montserrat" panose="00000500000000000000" pitchFamily="50" charset="0"/>
              </a:rPr>
              <a:t>Example of improper drainage / flooding on 9</a:t>
            </a:r>
            <a:r>
              <a:rPr lang="en-US" sz="2400" b="1" baseline="30000" dirty="0">
                <a:solidFill>
                  <a:srgbClr val="F4F5F5"/>
                </a:solidFill>
                <a:latin typeface="Montserrat" panose="00000500000000000000" pitchFamily="50" charset="0"/>
              </a:rPr>
              <a:t>th</a:t>
            </a:r>
            <a:r>
              <a:rPr lang="en-US" sz="2400" b="1" dirty="0">
                <a:solidFill>
                  <a:srgbClr val="F4F5F5"/>
                </a:solidFill>
                <a:latin typeface="Montserrat" panose="00000500000000000000" pitchFamily="50" charset="0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64894567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11E3A8-8784-C385-D2B1-5F407384C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036948"/>
            <a:ext cx="12192000" cy="5821052"/>
          </a:xfrm>
          <a:prstGeom prst="rect">
            <a:avLst/>
          </a:prstGeom>
          <a:solidFill>
            <a:srgbClr val="F4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7CB8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  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B106D8C-F1E6-E635-0A32-128D9F11A3F0}"/>
              </a:ext>
            </a:extLst>
          </p:cNvPr>
          <p:cNvSpPr txBox="1">
            <a:spLocks/>
          </p:cNvSpPr>
          <p:nvPr/>
        </p:nvSpPr>
        <p:spPr>
          <a:xfrm>
            <a:off x="11391152" y="6434524"/>
            <a:ext cx="693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4F5F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D6C8759-1648-539E-284A-CAE80718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44848" y="1"/>
            <a:ext cx="2347151" cy="3516197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rgbClr val="2023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F87C05-DBE3-CE18-DF43-824F0AA130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1428" cy="1676977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67BB9"/>
          </a:solidFill>
          <a:ln>
            <a:solidFill>
              <a:srgbClr val="467BB9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Project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</a:t>
            </a:r>
            <a:r>
              <a:rPr lang="en-US" sz="4300" b="1" dirty="0">
                <a:solidFill>
                  <a:srgbClr val="F4F5F5"/>
                </a:solidFill>
                <a:latin typeface="Montserrat" panose="00000500000000000000" pitchFamily="50" charset="0"/>
              </a:rPr>
              <a:t>Overview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20235E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Key Issues – Stormwater Cont.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64FFD7F-2549-8054-38B9-4151A8EFBC90}"/>
              </a:ext>
            </a:extLst>
          </p:cNvPr>
          <p:cNvSpPr txBox="1">
            <a:spLocks/>
          </p:cNvSpPr>
          <p:nvPr/>
        </p:nvSpPr>
        <p:spPr>
          <a:xfrm>
            <a:off x="11386052" y="6434524"/>
            <a:ext cx="698362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21245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1245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BCD30A-047D-9683-C568-CCD08952C453}"/>
              </a:ext>
            </a:extLst>
          </p:cNvPr>
          <p:cNvSpPr/>
          <p:nvPr/>
        </p:nvSpPr>
        <p:spPr>
          <a:xfrm>
            <a:off x="-592383" y="1775534"/>
            <a:ext cx="6459029" cy="2314568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4D912-4464-F748-0FC6-81D347AECFD1}"/>
              </a:ext>
            </a:extLst>
          </p:cNvPr>
          <p:cNvSpPr txBox="1"/>
          <p:nvPr/>
        </p:nvSpPr>
        <p:spPr>
          <a:xfrm>
            <a:off x="461843" y="3720769"/>
            <a:ext cx="575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Proposed 7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Street Improvements</a:t>
            </a:r>
          </a:p>
        </p:txBody>
      </p:sp>
      <p:pic>
        <p:nvPicPr>
          <p:cNvPr id="13" name="Picture 12" descr="A screenshot of a computer">
            <a:extLst>
              <a:ext uri="{FF2B5EF4-FFF2-40B4-BE49-F238E27FC236}">
                <a16:creationId xmlns:a16="http://schemas.microsoft.com/office/drawing/2014/main" id="{D6481DE4-ECF3-D1BC-FFCB-D8C124DF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26785" r="2225" b="17957"/>
          <a:stretch/>
        </p:blipFill>
        <p:spPr>
          <a:xfrm>
            <a:off x="165337" y="1973404"/>
            <a:ext cx="5486400" cy="1715733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DFD608E-B724-01C4-C8FF-5A387ED15CEC}"/>
              </a:ext>
            </a:extLst>
          </p:cNvPr>
          <p:cNvSpPr/>
          <p:nvPr/>
        </p:nvSpPr>
        <p:spPr>
          <a:xfrm>
            <a:off x="6095998" y="1775533"/>
            <a:ext cx="6553201" cy="2929817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20" name="Picture 19" descr="A computer screen shot of a drawing">
            <a:extLst>
              <a:ext uri="{FF2B5EF4-FFF2-40B4-BE49-F238E27FC236}">
                <a16:creationId xmlns:a16="http://schemas.microsoft.com/office/drawing/2014/main" id="{C5F01EAE-F3BC-721E-401D-82F04BDED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23470" r="35527" b="6016"/>
          <a:stretch/>
        </p:blipFill>
        <p:spPr>
          <a:xfrm>
            <a:off x="7111665" y="1962297"/>
            <a:ext cx="3137483" cy="220736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344CDFF-F2BC-0BF2-671A-2118755F3573}"/>
              </a:ext>
            </a:extLst>
          </p:cNvPr>
          <p:cNvSpPr/>
          <p:nvPr/>
        </p:nvSpPr>
        <p:spPr>
          <a:xfrm>
            <a:off x="-592384" y="4265940"/>
            <a:ext cx="6459029" cy="2416221"/>
          </a:xfrm>
          <a:prstGeom prst="roundRect">
            <a:avLst>
              <a:gd name="adj" fmla="val 11140"/>
            </a:avLst>
          </a:prstGeom>
          <a:solidFill>
            <a:schemeClr val="accent2">
              <a:alpha val="62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7CB8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6D3D570C-C992-8C85-B744-34AE3C234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t="41672" r="6688" b="6892"/>
          <a:stretch/>
        </p:blipFill>
        <p:spPr>
          <a:xfrm>
            <a:off x="165337" y="4416569"/>
            <a:ext cx="5486400" cy="180789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46C9A3D-FB19-2F4C-1B13-7685E0DDE816}"/>
              </a:ext>
            </a:extLst>
          </p:cNvPr>
          <p:cNvSpPr txBox="1"/>
          <p:nvPr/>
        </p:nvSpPr>
        <p:spPr>
          <a:xfrm>
            <a:off x="345355" y="6224463"/>
            <a:ext cx="575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Proposed 9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Street Improvements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B236FC-EA9D-223E-22CE-5B0696B41029}"/>
              </a:ext>
            </a:extLst>
          </p:cNvPr>
          <p:cNvSpPr txBox="1"/>
          <p:nvPr/>
        </p:nvSpPr>
        <p:spPr>
          <a:xfrm>
            <a:off x="6333770" y="4246603"/>
            <a:ext cx="575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1245E"/>
              </a:buClr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Proposed 8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F5F5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Street Improvements</a:t>
            </a:r>
          </a:p>
        </p:txBody>
      </p:sp>
    </p:spTree>
    <p:extLst>
      <p:ext uri="{BB962C8B-B14F-4D97-AF65-F5344CB8AC3E}">
        <p14:creationId xmlns:p14="http://schemas.microsoft.com/office/powerpoint/2010/main" val="408341989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OverlayVTI">
  <a:themeElements>
    <a:clrScheme name="JBPro">
      <a:dk1>
        <a:srgbClr val="21245E"/>
      </a:dk1>
      <a:lt1>
        <a:srgbClr val="487CB8"/>
      </a:lt1>
      <a:dk2>
        <a:srgbClr val="404040"/>
      </a:dk2>
      <a:lt2>
        <a:srgbClr val="F4F5F5"/>
      </a:lt2>
      <a:accent1>
        <a:srgbClr val="21245E"/>
      </a:accent1>
      <a:accent2>
        <a:srgbClr val="487CB8"/>
      </a:accent2>
      <a:accent3>
        <a:srgbClr val="F4F5F5"/>
      </a:accent3>
      <a:accent4>
        <a:srgbClr val="404040"/>
      </a:accent4>
      <a:accent5>
        <a:srgbClr val="233D5C"/>
      </a:accent5>
      <a:accent6>
        <a:srgbClr val="9D90A0"/>
      </a:accent6>
      <a:hlink>
        <a:srgbClr val="487CB8"/>
      </a:hlink>
      <a:folHlink>
        <a:srgbClr val="21245E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3.xml><?xml version="1.0" encoding="utf-8"?>
<a:theme xmlns:a="http://schemas.openxmlformats.org/drawingml/2006/main" name="ModOverlayVTI">
  <a:themeElements>
    <a:clrScheme name="JBPro">
      <a:dk1>
        <a:srgbClr val="21245E"/>
      </a:dk1>
      <a:lt1>
        <a:srgbClr val="487CB8"/>
      </a:lt1>
      <a:dk2>
        <a:srgbClr val="404040"/>
      </a:dk2>
      <a:lt2>
        <a:srgbClr val="F4F5F5"/>
      </a:lt2>
      <a:accent1>
        <a:srgbClr val="21245E"/>
      </a:accent1>
      <a:accent2>
        <a:srgbClr val="487CB8"/>
      </a:accent2>
      <a:accent3>
        <a:srgbClr val="F4F5F5"/>
      </a:accent3>
      <a:accent4>
        <a:srgbClr val="404040"/>
      </a:accent4>
      <a:accent5>
        <a:srgbClr val="233D5C"/>
      </a:accent5>
      <a:accent6>
        <a:srgbClr val="9D90A0"/>
      </a:accent6>
      <a:hlink>
        <a:srgbClr val="487CB8"/>
      </a:hlink>
      <a:folHlink>
        <a:srgbClr val="21245E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283</Words>
  <Application>Microsoft Office PowerPoint</Application>
  <PresentationFormat>Widescreen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Nova Light</vt:lpstr>
      <vt:lpstr>Calibri</vt:lpstr>
      <vt:lpstr>Calibri Light</vt:lpstr>
      <vt:lpstr>Elephant</vt:lpstr>
      <vt:lpstr>Montserrat</vt:lpstr>
      <vt:lpstr>Office Theme</vt:lpstr>
      <vt:lpstr>1_ModOverlayVTI</vt:lpstr>
      <vt:lpstr>ModOverlayVTI</vt:lpstr>
      <vt:lpstr> </vt:lpstr>
      <vt:lpstr>Presentation Outline </vt:lpstr>
      <vt:lpstr>PowerPoint Presentation</vt:lpstr>
      <vt:lpstr>Intro &amp; Project Team</vt:lpstr>
      <vt:lpstr>PowerPoint Presentation</vt:lpstr>
      <vt:lpstr>Project Overview </vt:lpstr>
      <vt:lpstr>PowerPoint Presentation</vt:lpstr>
      <vt:lpstr>PowerPoint Presentation</vt:lpstr>
      <vt:lpstr>PowerPoint Presentation</vt:lpstr>
      <vt:lpstr>PowerPoint Presentation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Gilreath, GISP</dc:creator>
  <cp:lastModifiedBy>Jason Sparks</cp:lastModifiedBy>
  <cp:revision>100</cp:revision>
  <cp:lastPrinted>2023-08-24T18:23:31Z</cp:lastPrinted>
  <dcterms:created xsi:type="dcterms:W3CDTF">2023-08-16T17:30:00Z</dcterms:created>
  <dcterms:modified xsi:type="dcterms:W3CDTF">2023-11-03T14:33:44Z</dcterms:modified>
</cp:coreProperties>
</file>