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28"/>
  </p:notesMasterIdLst>
  <p:handoutMasterIdLst>
    <p:handoutMasterId r:id="rId29"/>
  </p:handoutMasterIdLst>
  <p:sldIdLst>
    <p:sldId id="300" r:id="rId5"/>
    <p:sldId id="296" r:id="rId6"/>
    <p:sldId id="258" r:id="rId7"/>
    <p:sldId id="259" r:id="rId8"/>
    <p:sldId id="260" r:id="rId9"/>
    <p:sldId id="261" r:id="rId10"/>
    <p:sldId id="277" r:id="rId11"/>
    <p:sldId id="276" r:id="rId12"/>
    <p:sldId id="262" r:id="rId13"/>
    <p:sldId id="263" r:id="rId14"/>
    <p:sldId id="264" r:id="rId15"/>
    <p:sldId id="265" r:id="rId16"/>
    <p:sldId id="266" r:id="rId17"/>
    <p:sldId id="267" r:id="rId18"/>
    <p:sldId id="268" r:id="rId19"/>
    <p:sldId id="269" r:id="rId20"/>
    <p:sldId id="271" r:id="rId21"/>
    <p:sldId id="275" r:id="rId22"/>
    <p:sldId id="272" r:id="rId23"/>
    <p:sldId id="270" r:id="rId24"/>
    <p:sldId id="297" r:id="rId25"/>
    <p:sldId id="280" r:id="rId26"/>
    <p:sldId id="278" r:id="rId2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B423"/>
    <a:srgbClr val="404121"/>
    <a:srgbClr val="00F26D"/>
    <a:srgbClr val="1A10DA"/>
    <a:srgbClr val="3229EF"/>
    <a:srgbClr val="002B82"/>
    <a:srgbClr val="FFFFCC"/>
    <a:srgbClr val="FFFF99"/>
    <a:srgbClr val="A251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59438" autoAdjust="0"/>
  </p:normalViewPr>
  <p:slideViewPr>
    <p:cSldViewPr snapToGrid="0">
      <p:cViewPr varScale="1">
        <p:scale>
          <a:sx n="114" d="100"/>
          <a:sy n="114" d="100"/>
        </p:scale>
        <p:origin x="414" y="10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C7C72-A019-4344-A4CA-F85529A72B37}"/>
              </a:ext>
            </a:extLst>
          </p:cNvPr>
          <p:cNvSpPr>
            <a:spLocks noGrp="1"/>
          </p:cNvSpPr>
          <p:nvPr>
            <p:ph type="hdr" sz="quarter"/>
          </p:nvPr>
        </p:nvSpPr>
        <p:spPr>
          <a:xfrm>
            <a:off x="0" y="0"/>
            <a:ext cx="3012001" cy="462721"/>
          </a:xfrm>
          <a:prstGeom prst="rect">
            <a:avLst/>
          </a:prstGeom>
        </p:spPr>
        <p:txBody>
          <a:bodyPr vert="horz" lIns="87490" tIns="43745" rIns="87490" bIns="43745" rtlCol="0"/>
          <a:lstStyle>
            <a:lvl1pPr algn="l">
              <a:defRPr sz="1100"/>
            </a:lvl1pPr>
          </a:lstStyle>
          <a:p>
            <a:endParaRPr lang="en-US"/>
          </a:p>
        </p:txBody>
      </p:sp>
      <p:sp>
        <p:nvSpPr>
          <p:cNvPr id="3" name="Date Placeholder 2">
            <a:extLst>
              <a:ext uri="{FF2B5EF4-FFF2-40B4-BE49-F238E27FC236}">
                <a16:creationId xmlns:a16="http://schemas.microsoft.com/office/drawing/2014/main" id="{EC2B8500-31AB-42B0-91FF-4D21BE39F5F7}"/>
              </a:ext>
            </a:extLst>
          </p:cNvPr>
          <p:cNvSpPr>
            <a:spLocks noGrp="1"/>
          </p:cNvSpPr>
          <p:nvPr>
            <p:ph type="dt" sz="quarter" idx="1"/>
          </p:nvPr>
        </p:nvSpPr>
        <p:spPr>
          <a:xfrm>
            <a:off x="3936566" y="0"/>
            <a:ext cx="3012001" cy="462721"/>
          </a:xfrm>
          <a:prstGeom prst="rect">
            <a:avLst/>
          </a:prstGeom>
        </p:spPr>
        <p:txBody>
          <a:bodyPr vert="horz" lIns="87490" tIns="43745" rIns="87490" bIns="43745" rtlCol="0"/>
          <a:lstStyle>
            <a:lvl1pPr algn="r">
              <a:defRPr sz="1100"/>
            </a:lvl1pPr>
          </a:lstStyle>
          <a:p>
            <a:endParaRPr lang="en-US"/>
          </a:p>
        </p:txBody>
      </p:sp>
      <p:sp>
        <p:nvSpPr>
          <p:cNvPr id="4" name="Footer Placeholder 3">
            <a:extLst>
              <a:ext uri="{FF2B5EF4-FFF2-40B4-BE49-F238E27FC236}">
                <a16:creationId xmlns:a16="http://schemas.microsoft.com/office/drawing/2014/main" id="{04B23A2B-EAEE-42FE-8242-7A4BA2DEC7D7}"/>
              </a:ext>
            </a:extLst>
          </p:cNvPr>
          <p:cNvSpPr>
            <a:spLocks noGrp="1"/>
          </p:cNvSpPr>
          <p:nvPr>
            <p:ph type="ftr" sz="quarter" idx="2"/>
          </p:nvPr>
        </p:nvSpPr>
        <p:spPr>
          <a:xfrm>
            <a:off x="0" y="8773355"/>
            <a:ext cx="3012001" cy="462720"/>
          </a:xfrm>
          <a:prstGeom prst="rect">
            <a:avLst/>
          </a:prstGeom>
        </p:spPr>
        <p:txBody>
          <a:bodyPr vert="horz" lIns="87490" tIns="43745" rIns="87490" bIns="43745" rtlCol="0" anchor="b"/>
          <a:lstStyle>
            <a:lvl1pPr algn="l">
              <a:defRPr sz="1100"/>
            </a:lvl1pPr>
          </a:lstStyle>
          <a:p>
            <a:endParaRPr lang="en-US"/>
          </a:p>
        </p:txBody>
      </p:sp>
      <p:sp>
        <p:nvSpPr>
          <p:cNvPr id="5" name="Slide Number Placeholder 4">
            <a:extLst>
              <a:ext uri="{FF2B5EF4-FFF2-40B4-BE49-F238E27FC236}">
                <a16:creationId xmlns:a16="http://schemas.microsoft.com/office/drawing/2014/main" id="{C0447539-F496-4CA7-AEC8-F9EA698B5BBB}"/>
              </a:ext>
            </a:extLst>
          </p:cNvPr>
          <p:cNvSpPr>
            <a:spLocks noGrp="1"/>
          </p:cNvSpPr>
          <p:nvPr>
            <p:ph type="sldNum" sz="quarter" idx="3"/>
          </p:nvPr>
        </p:nvSpPr>
        <p:spPr>
          <a:xfrm>
            <a:off x="3936566" y="8773355"/>
            <a:ext cx="3012001" cy="462720"/>
          </a:xfrm>
          <a:prstGeom prst="rect">
            <a:avLst/>
          </a:prstGeom>
        </p:spPr>
        <p:txBody>
          <a:bodyPr vert="horz" lIns="87490" tIns="43745" rIns="87490" bIns="43745" rtlCol="0" anchor="b"/>
          <a:lstStyle>
            <a:lvl1pPr algn="r">
              <a:defRPr sz="1100"/>
            </a:lvl1pPr>
          </a:lstStyle>
          <a:p>
            <a:fld id="{F6C21A62-6B4E-4E53-A3F2-1AD1C90105E2}" type="slidenum">
              <a:rPr lang="en-US" smtClean="0"/>
              <a:t>‹#›</a:t>
            </a:fld>
            <a:endParaRPr lang="en-US"/>
          </a:p>
        </p:txBody>
      </p:sp>
    </p:spTree>
    <p:extLst>
      <p:ext uri="{BB962C8B-B14F-4D97-AF65-F5344CB8AC3E}">
        <p14:creationId xmlns:p14="http://schemas.microsoft.com/office/powerpoint/2010/main" val="502451751"/>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36" tIns="45718" rIns="91436" bIns="45718"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36" tIns="45718" rIns="91436" bIns="45718" rtlCol="0"/>
          <a:lstStyle>
            <a:lvl1pPr algn="r">
              <a:defRPr sz="1200"/>
            </a:lvl1pPr>
          </a:lstStyle>
          <a:p>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1436" tIns="45718" rIns="91436" bIns="45718" rtlCol="0" anchor="ctr"/>
          <a:lstStyle/>
          <a:p>
            <a:endParaRPr lang="en-US"/>
          </a:p>
        </p:txBody>
      </p:sp>
      <p:sp>
        <p:nvSpPr>
          <p:cNvPr id="5" name="Notes Placeholder 4"/>
          <p:cNvSpPr>
            <a:spLocks noGrp="1"/>
          </p:cNvSpPr>
          <p:nvPr>
            <p:ph type="body" sz="quarter" idx="3"/>
          </p:nvPr>
        </p:nvSpPr>
        <p:spPr>
          <a:xfrm>
            <a:off x="695326" y="4445001"/>
            <a:ext cx="5559425" cy="3636963"/>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6"/>
            <a:ext cx="3011488" cy="463550"/>
          </a:xfrm>
          <a:prstGeom prst="rect">
            <a:avLst/>
          </a:prstGeom>
        </p:spPr>
        <p:txBody>
          <a:bodyPr vert="horz" lIns="91436" tIns="45718" rIns="91436"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6"/>
            <a:ext cx="3011488" cy="463550"/>
          </a:xfrm>
          <a:prstGeom prst="rect">
            <a:avLst/>
          </a:prstGeom>
        </p:spPr>
        <p:txBody>
          <a:bodyPr vert="horz" lIns="91436" tIns="45718" rIns="91436" bIns="45718" rtlCol="0" anchor="b"/>
          <a:lstStyle>
            <a:lvl1pPr algn="r">
              <a:defRPr sz="1200"/>
            </a:lvl1pPr>
          </a:lstStyle>
          <a:p>
            <a:fld id="{85ED9AF2-904A-4B48-BCD8-5E4F43AFB70C}" type="slidenum">
              <a:rPr lang="en-US" smtClean="0"/>
              <a:t>‹#›</a:t>
            </a:fld>
            <a:endParaRPr lang="en-US"/>
          </a:p>
        </p:txBody>
      </p:sp>
    </p:spTree>
    <p:extLst>
      <p:ext uri="{BB962C8B-B14F-4D97-AF65-F5344CB8AC3E}">
        <p14:creationId xmlns:p14="http://schemas.microsoft.com/office/powerpoint/2010/main" val="3669783134"/>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Throughout this presentation, pay attention to key words such as “Stormwater Runoff,” “Illicit Discharge,” and “Best Management Practice or BMP.”  By the end of this presentation, you should know what these terms mean and why they are important.  You’ll also know how to identify and properly report Illicit Discharges.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a:t>
            </a:fld>
            <a:endParaRPr lang="en-US" dirty="0"/>
          </a:p>
        </p:txBody>
      </p:sp>
    </p:spTree>
    <p:extLst>
      <p:ext uri="{BB962C8B-B14F-4D97-AF65-F5344CB8AC3E}">
        <p14:creationId xmlns:p14="http://schemas.microsoft.com/office/powerpoint/2010/main" val="179247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want to have clean water to boat in, to swim in, to fish in, and for use by the plants and animals in our environment.  Not only are we required by our permit, but it is the right thing to do for the health and safety of us and our environment.  Remember our wildlife, manatees are dying for lack of food due to pollution, fish and birds are dying because of plastics in our waterbodies.</a:t>
            </a:r>
            <a:r>
              <a:rPr lang="en-US" baseline="0" dirty="0"/>
              <a:t> </a:t>
            </a:r>
            <a:endParaRPr lang="en-US" dirty="0"/>
          </a:p>
          <a:p>
            <a:endParaRPr lang="en-US" dirty="0"/>
          </a:p>
          <a:p>
            <a:r>
              <a:rPr lang="en-US" dirty="0"/>
              <a:t>Image Credit</a:t>
            </a:r>
            <a:r>
              <a:rPr lang="en-US" baseline="0" dirty="0"/>
              <a:t> #1: https://www.visitstaugustine.com/thing-to-do/vilano-beach-pier-pavilion</a:t>
            </a:r>
          </a:p>
          <a:p>
            <a:r>
              <a:rPr lang="en-US" baseline="0" dirty="0"/>
              <a:t>Image Credit #2: http://davesyaktales.blogspot.com/2008/09/anastasia-state-parksaint-augustine.html</a:t>
            </a:r>
          </a:p>
          <a:p>
            <a:r>
              <a:rPr lang="en-US" baseline="0" dirty="0"/>
              <a:t>Image Credit #3: https://www.visitstaugustine.com/thing-to-do/trout-creek-boat-ramp</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11</a:t>
            </a:fld>
            <a:endParaRPr lang="en-US" dirty="0"/>
          </a:p>
        </p:txBody>
      </p:sp>
    </p:spTree>
    <p:extLst>
      <p:ext uri="{BB962C8B-B14F-4D97-AF65-F5344CB8AC3E}">
        <p14:creationId xmlns:p14="http://schemas.microsoft.com/office/powerpoint/2010/main" val="1494776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a County employee, you play a major role in preventing Stormwater pollution.  The first step in pollution prevention is knowing what types of activities are most likely to cause a problem.  Activities like vehicle or equipment refueling and maintenance, landscaping work, and materials storage are all examples of activities that you do on a daily basis and as an employee should never cause an illicit discharge.  Accidents do happen.  If an illicit discharge happens, report it to your supervisor immediately and the supervisor will determine the correct method of clean up.  A copy of the report will be discussed later as well as how citizens can report through the county PRIDE computer system.</a:t>
            </a:r>
            <a:r>
              <a:rPr lang="en-US" baseline="0" dirty="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#1: http://www.wncstormwater.org/pprevention.html</a:t>
            </a:r>
          </a:p>
        </p:txBody>
      </p:sp>
      <p:sp>
        <p:nvSpPr>
          <p:cNvPr id="4" name="Slide Number Placeholder 3"/>
          <p:cNvSpPr>
            <a:spLocks noGrp="1"/>
          </p:cNvSpPr>
          <p:nvPr>
            <p:ph type="sldNum" sz="quarter" idx="10"/>
          </p:nvPr>
        </p:nvSpPr>
        <p:spPr/>
        <p:txBody>
          <a:bodyPr/>
          <a:lstStyle/>
          <a:p>
            <a:fld id="{EB188810-CB9B-45BE-93E0-07A843B11C6F}" type="slidenum">
              <a:rPr lang="en-US" smtClean="0"/>
              <a:t>12</a:t>
            </a:fld>
            <a:endParaRPr lang="en-US" dirty="0"/>
          </a:p>
        </p:txBody>
      </p:sp>
    </p:spTree>
    <p:extLst>
      <p:ext uri="{BB962C8B-B14F-4D97-AF65-F5344CB8AC3E}">
        <p14:creationId xmlns:p14="http://schemas.microsoft.com/office/powerpoint/2010/main" val="149145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County employees you are responsible for using our BMPs and the first step in Stormwater pollution prevention is to make sure you are handling and storing materials safely.  Avoid doing work near the storm drainage system, if you can.  Wash water should be contained, collected and disposed of in the appropriate place - not into the storm drainage system.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there is a spill of a small amount of material, clean it up immediately.  Always use dry cleanup methods- NEVER hose down a spill. </a:t>
            </a:r>
            <a:r>
              <a:rPr lang="en-US" dirty="0"/>
              <a:t> </a:t>
            </a:r>
          </a:p>
          <a:p>
            <a:endParaRPr lang="en-US" dirty="0"/>
          </a:p>
          <a:p>
            <a:r>
              <a:rPr lang="en-US" dirty="0"/>
              <a:t>Image Credit #1:</a:t>
            </a:r>
            <a:r>
              <a:rPr lang="en-US" baseline="0" dirty="0"/>
              <a:t> https://acfenvironmental.com/product/type/inlet-protection/</a:t>
            </a:r>
          </a:p>
          <a:p>
            <a:r>
              <a:rPr lang="en-US" baseline="0" dirty="0"/>
              <a:t>Image Credit #2: https://ind-fab.com/silt-fence/</a:t>
            </a:r>
            <a:endParaRPr lang="en-US" dirty="0"/>
          </a:p>
          <a:p>
            <a:r>
              <a:rPr lang="en-US" dirty="0"/>
              <a:t>Image Credit</a:t>
            </a:r>
            <a:r>
              <a:rPr lang="en-US" baseline="0" dirty="0"/>
              <a:t> #3: http://dialatow.net.au/oil-and-chemical-spill-clean-up/</a:t>
            </a:r>
          </a:p>
          <a:p>
            <a:r>
              <a:rPr lang="en-US" baseline="0" dirty="0"/>
              <a:t>Image Credit #4: https://www.ecospill.com.au/shop/spill-kits/land-socks-fuel-oil-100mm-x-1-5m-length/</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13</a:t>
            </a:fld>
            <a:endParaRPr lang="en-US"/>
          </a:p>
        </p:txBody>
      </p:sp>
    </p:spTree>
    <p:extLst>
      <p:ext uri="{BB962C8B-B14F-4D97-AF65-F5344CB8AC3E}">
        <p14:creationId xmlns:p14="http://schemas.microsoft.com/office/powerpoint/2010/main" val="2225734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 a spill of materials that goes into the storm drainage system or a body of water, or if you see someone dumping or see evidence of dumping into the storm drainage system, be sure to report it immediately to your supervisor.</a:t>
            </a:r>
          </a:p>
          <a:p>
            <a:endParaRPr lang="en-US" dirty="0"/>
          </a:p>
          <a:p>
            <a:r>
              <a:rPr lang="en-US" dirty="0"/>
              <a:t>Image Credit:</a:t>
            </a:r>
            <a:r>
              <a:rPr lang="en-US" baseline="0" dirty="0"/>
              <a:t> https://ci.billings.mt.us/2432/Illicit-Discharges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14</a:t>
            </a:fld>
            <a:endParaRPr lang="en-US"/>
          </a:p>
        </p:txBody>
      </p:sp>
    </p:spTree>
    <p:extLst>
      <p:ext uri="{BB962C8B-B14F-4D97-AF65-F5344CB8AC3E}">
        <p14:creationId xmlns:p14="http://schemas.microsoft.com/office/powerpoint/2010/main" val="1104869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Liquids coming out of a pipe or outfall, especially if it has not rained in several days, are a good indication that something is not right.  Unusual colors, odors, cloudiness, floatable solids or liquids, or any other unusual sign that there is more than just water in a storm drain, creek or stream should be reported immediately.</a:t>
            </a:r>
            <a:r>
              <a:rPr lang="en-US" baseline="0" dirty="0"/>
              <a:t> </a:t>
            </a:r>
          </a:p>
          <a:p>
            <a:endParaRPr lang="en-US" baseline="0" dirty="0"/>
          </a:p>
          <a:p>
            <a:r>
              <a:rPr lang="en-US" baseline="0" dirty="0"/>
              <a:t>Image Credit: Brandon Tirado</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15</a:t>
            </a:fld>
            <a:endParaRPr lang="en-US"/>
          </a:p>
        </p:txBody>
      </p:sp>
    </p:spTree>
    <p:extLst>
      <p:ext uri="{BB962C8B-B14F-4D97-AF65-F5344CB8AC3E}">
        <p14:creationId xmlns:p14="http://schemas.microsoft.com/office/powerpoint/2010/main" val="3911420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Stormwater pollution can often be seen.  Keep your eyes open for especially cloudy or dirty water running down the street, sidewalks or driveways.  Discharges of unusually colored liquids are often a sign of pollution.  Leaking dumpsters or grease bins should be reported.  Sweeping or blowing leaves or grass into the street is against the law according to Ordinance 2006-62.</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#1: https://www.alexandriava.gov/tes/stormwater/info/default.aspx?id=93364</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#2: http://www.wbtownship.org/government/departments/engineering/illicit_discharge_elimination_program_(idep).php</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#3: https://www.lakecountyohio.gov/smd/Whats-Stormwater/What-is-Stormwater-Pollution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#4: https://alachuacounty.us/Depts/epd/WaterResources/CodesAndCompliance/Pages/Grass-Clipping-Public-Outreach-Campaign.aspx</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16</a:t>
            </a:fld>
            <a:endParaRPr lang="en-US"/>
          </a:p>
        </p:txBody>
      </p:sp>
    </p:spTree>
    <p:extLst>
      <p:ext uri="{BB962C8B-B14F-4D97-AF65-F5344CB8AC3E}">
        <p14:creationId xmlns:p14="http://schemas.microsoft.com/office/powerpoint/2010/main" val="3846341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Unusual water color is always something to report.  Bright green water could indicate an algae bloom.  Milky white water could be paint wash water.  Milky gray-black water could be an indication of a failing septic system or sewage overflow.  Tan or brown water could be discharge from a construction site. Purple or red water could indicate a diesel fuel or heating oil spill.</a:t>
            </a:r>
            <a:endParaRPr lang="en-US" dirty="0"/>
          </a:p>
          <a:p>
            <a:endParaRPr lang="en-US" dirty="0"/>
          </a:p>
          <a:p>
            <a:r>
              <a:rPr lang="en-US" dirty="0"/>
              <a:t>Image Credit</a:t>
            </a:r>
            <a:r>
              <a:rPr lang="en-US" baseline="0" dirty="0"/>
              <a:t> #1: https://www.ci.superior.wi.us/557/Illicit-Discharge-Detection-Elimination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#2: https://www.codot.gov/programs/environmental/water-quality/stormwater-programs/idde.html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#3: Brandon Tirado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#4: https://trulygreensepticservices.com/septic-systems/septic-system-failures/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a:t>
            </a:r>
            <a:r>
              <a:rPr lang="en-US" baseline="0" dirty="0"/>
              <a:t> #5: https://www.cityofames.org/government/departments-divisions-i-z/public-works/stormwater-program/stormwater-violations-illicit-discharge</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17</a:t>
            </a:fld>
            <a:endParaRPr lang="en-US"/>
          </a:p>
        </p:txBody>
      </p:sp>
    </p:spTree>
    <p:extLst>
      <p:ext uri="{BB962C8B-B14F-4D97-AF65-F5344CB8AC3E}">
        <p14:creationId xmlns:p14="http://schemas.microsoft.com/office/powerpoint/2010/main" val="3569432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there is something floating on top of the water, such as excessive grass, leaves or trash make sure to report it.  A rainbow sheen on top of the water could indicate an oil spill. Soapy or sudsy water should be reported as well.</a:t>
            </a:r>
            <a:r>
              <a:rPr lang="en-US" dirty="0"/>
              <a:t> </a:t>
            </a:r>
          </a:p>
          <a:p>
            <a:endParaRPr lang="en-US" dirty="0"/>
          </a:p>
          <a:p>
            <a:r>
              <a:rPr lang="en-US" dirty="0"/>
              <a:t>Image Credit</a:t>
            </a:r>
            <a:r>
              <a:rPr lang="en-US" baseline="0" dirty="0"/>
              <a:t> #1</a:t>
            </a:r>
            <a:r>
              <a:rPr lang="en-US" dirty="0"/>
              <a:t>: https://www.lofslakes.com/leaf-and-grass-clipping</a:t>
            </a:r>
          </a:p>
          <a:p>
            <a:r>
              <a:rPr lang="en-US" dirty="0"/>
              <a:t>Image Credit #2: https://www.conteches.com/stormwater-article/article/72/6-key-points-of-developing-a-stormwater-trash-control-strategy</a:t>
            </a:r>
          </a:p>
          <a:p>
            <a:r>
              <a:rPr lang="en-US" dirty="0"/>
              <a:t>Image Credit #3: https://www.codot.gov/programs/environmental/water-quality/stormwater-programs/idde.html</a:t>
            </a:r>
          </a:p>
          <a:p>
            <a:r>
              <a:rPr lang="en-US" dirty="0"/>
              <a:t>Image Credit #4: https://www.clemson.edu/extension/water/stormwater-ponds/problem-solving/muddy-turbid-water/index.html</a:t>
            </a:r>
          </a:p>
        </p:txBody>
      </p:sp>
      <p:sp>
        <p:nvSpPr>
          <p:cNvPr id="4" name="Slide Number Placeholder 3"/>
          <p:cNvSpPr>
            <a:spLocks noGrp="1"/>
          </p:cNvSpPr>
          <p:nvPr>
            <p:ph type="sldNum" sz="quarter" idx="10"/>
          </p:nvPr>
        </p:nvSpPr>
        <p:spPr/>
        <p:txBody>
          <a:bodyPr/>
          <a:lstStyle/>
          <a:p>
            <a:fld id="{EB188810-CB9B-45BE-93E0-07A843B11C6F}" type="slidenum">
              <a:rPr lang="en-US" smtClean="0"/>
              <a:t>18</a:t>
            </a:fld>
            <a:endParaRPr lang="en-US"/>
          </a:p>
        </p:txBody>
      </p:sp>
    </p:spTree>
    <p:extLst>
      <p:ext uri="{BB962C8B-B14F-4D97-AF65-F5344CB8AC3E}">
        <p14:creationId xmlns:p14="http://schemas.microsoft.com/office/powerpoint/2010/main" val="3542235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 smell a strong or unusual odor coming from the storm drainage system or water body, report it immediately.  This could be an indication of a sewage, chemical, or industrial discharge.</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19</a:t>
            </a:fld>
            <a:endParaRPr lang="en-US"/>
          </a:p>
        </p:txBody>
      </p:sp>
    </p:spTree>
    <p:extLst>
      <p:ext uri="{BB962C8B-B14F-4D97-AF65-F5344CB8AC3E}">
        <p14:creationId xmlns:p14="http://schemas.microsoft.com/office/powerpoint/2010/main" val="11640402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county employee can use this form to report an illicit discharge. County citizens can use the county’s PRIDE online web page, referenced on the next slide.  Report as much detail as you can.  Whether you are an employee or a citizen, DO NOT TRY TO INVESTIGATE THE ILLICIT DISCHARGE.  Once reported the responsible county employee will handle the investigation.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20</a:t>
            </a:fld>
            <a:endParaRPr lang="en-US"/>
          </a:p>
        </p:txBody>
      </p:sp>
    </p:spTree>
    <p:extLst>
      <p:ext uri="{BB962C8B-B14F-4D97-AF65-F5344CB8AC3E}">
        <p14:creationId xmlns:p14="http://schemas.microsoft.com/office/powerpoint/2010/main" val="7088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start with rain.  Stormwater is simply any rain that does not soak into the ground and runs off into a ditch, storm drain, or surface water.  When it rains, water will either soak into the ground, or it will hit a hard or “impervious” surface and will run off somewhere else.  When this water falls on a driveway or parking lot, it may carry with it oil, fuel, heavy metals or sediment.  When water runs off of a lawn, it might have fertilizer, pesticides, dog waste, or sediment in it.  All of these pollutants that are carried by the water as it runs off will eventually make their way into our rivers, creeks, streams, intra-coastal waterways, and even out in to the ocean.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https://www.montgomerycountymd.gov/water/stormwater/about.html</a:t>
            </a:r>
            <a:endParaRPr lang="en-US" dirty="0"/>
          </a:p>
          <a:p>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3</a:t>
            </a:fld>
            <a:endParaRPr lang="en-US"/>
          </a:p>
        </p:txBody>
      </p:sp>
    </p:spTree>
    <p:extLst>
      <p:ext uri="{BB962C8B-B14F-4D97-AF65-F5344CB8AC3E}">
        <p14:creationId xmlns:p14="http://schemas.microsoft.com/office/powerpoint/2010/main" val="40444113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Regardless of your status, employee or citizen.  Remember this, if you see it report it.  Only storm water goes down the drain.  For more information about our Stormwater prevention activities go to the websites listed on this page and the link to report Stormwater or illicit discharges complaints or concerns.  And finally, be part of the solution not the problem.  Clean water is every ones responsibility.</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21</a:t>
            </a:fld>
            <a:endParaRPr lang="en-US"/>
          </a:p>
        </p:txBody>
      </p:sp>
    </p:spTree>
    <p:extLst>
      <p:ext uri="{BB962C8B-B14F-4D97-AF65-F5344CB8AC3E}">
        <p14:creationId xmlns:p14="http://schemas.microsoft.com/office/powerpoint/2010/main" val="2343902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Thanks for listening and have a great day.</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23</a:t>
            </a:fld>
            <a:endParaRPr lang="en-US"/>
          </a:p>
        </p:txBody>
      </p:sp>
    </p:spTree>
    <p:extLst>
      <p:ext uri="{BB962C8B-B14F-4D97-AF65-F5344CB8AC3E}">
        <p14:creationId xmlns:p14="http://schemas.microsoft.com/office/powerpoint/2010/main" val="17926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county has a sewage treatment system that transports waste water from our homes and businesses to a sewage treatment plant where the polluted water is treated and can then be used to irrigate parks and other public areas.  This is important, the storm water system is not part of the sewage system; therefore, the water that goes into the storm drains along with any pollutants ends up in our water bodies, if it’s on the ground it’s in our water bodies.  “Storm drains should never have anything in them except clean rain water.”</a:t>
            </a:r>
            <a:r>
              <a:rPr lang="en-US" baseline="0" dirty="0"/>
              <a:t> </a:t>
            </a:r>
            <a:endParaRPr lang="en-US" dirty="0"/>
          </a:p>
          <a:p>
            <a:endParaRPr lang="en-US" dirty="0"/>
          </a:p>
          <a:p>
            <a:r>
              <a:rPr lang="en-US" dirty="0"/>
              <a:t>Image Credit:</a:t>
            </a:r>
            <a:r>
              <a:rPr lang="en-US" baseline="0" dirty="0"/>
              <a:t> https://www.readingpa.gov/content/illicit-discharge-reporting</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4</a:t>
            </a:fld>
            <a:endParaRPr lang="en-US"/>
          </a:p>
        </p:txBody>
      </p:sp>
    </p:spTree>
    <p:extLst>
      <p:ext uri="{BB962C8B-B14F-4D97-AF65-F5344CB8AC3E}">
        <p14:creationId xmlns:p14="http://schemas.microsoft.com/office/powerpoint/2010/main" val="585808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rainwater falls on an undeveloped natural area, a lot of it will soak into the ground.  As more impervious surfaces like roads, buildings, parking lots and driveways are built; the water has less area to soak in to and instead runs off to the lowest point.  As we all know, St. Johns County is growing both in population and in developed areas.  The more developed areas and impervious surface, in watershed, the more runoff we will have.  The more runoff we have, the more pollution we will have in our water bodies.</a:t>
            </a:r>
          </a:p>
          <a:p>
            <a:endParaRPr lang="en-US" dirty="0"/>
          </a:p>
          <a:p>
            <a:r>
              <a:rPr lang="en-US" dirty="0"/>
              <a:t>Image Credit:</a:t>
            </a:r>
            <a:r>
              <a:rPr lang="en-US" baseline="0" dirty="0"/>
              <a:t> https://www.covingtonwa.gov/city_departments/publicworks/swm/swm.php</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5</a:t>
            </a:fld>
            <a:endParaRPr lang="en-US"/>
          </a:p>
        </p:txBody>
      </p:sp>
    </p:spTree>
    <p:extLst>
      <p:ext uri="{BB962C8B-B14F-4D97-AF65-F5344CB8AC3E}">
        <p14:creationId xmlns:p14="http://schemas.microsoft.com/office/powerpoint/2010/main" val="3809075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 is a watershed?  Simply put, it’s an area of land that drains to a body of water.  Everyone in the world lives in a watershed so we all have a stake in keeping our water bodies clean and safe.  Three agencies with major responsibilities for clean water are the EPA, U.S. Environmental Protection Agency; FDEP, the FL. Dept. of Environmental Protection, and the St. Johns County government.</a:t>
            </a:r>
          </a:p>
        </p:txBody>
      </p:sp>
      <p:sp>
        <p:nvSpPr>
          <p:cNvPr id="4" name="Slide Number Placeholder 3"/>
          <p:cNvSpPr>
            <a:spLocks noGrp="1"/>
          </p:cNvSpPr>
          <p:nvPr>
            <p:ph type="sldNum" sz="quarter" idx="10"/>
          </p:nvPr>
        </p:nvSpPr>
        <p:spPr/>
        <p:txBody>
          <a:bodyPr/>
          <a:lstStyle/>
          <a:p>
            <a:fld id="{EB188810-CB9B-45BE-93E0-07A843B11C6F}" type="slidenum">
              <a:rPr lang="en-US" smtClean="0"/>
              <a:t>6</a:t>
            </a:fld>
            <a:endParaRPr lang="en-US"/>
          </a:p>
        </p:txBody>
      </p:sp>
    </p:spTree>
    <p:extLst>
      <p:ext uri="{BB962C8B-B14F-4D97-AF65-F5344CB8AC3E}">
        <p14:creationId xmlns:p14="http://schemas.microsoft.com/office/powerpoint/2010/main" val="1073708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County’s NPDES permit is comprised of 6 minimum control measures.  These measures, or BMPs assure the three government entities that the county will have sufficient control over the storm water to eliminate polluted storm water runoff from entering our water bodies.  Public involvement is critical.  Clean-ups and reporting illicit discharge are two task that are easier to get the public to buy into once people understand how important clean water bodies are to our quality of life.  Our IDDE program will help eliminate pollution by detecting the pollution before it becomes a problem.  We also must have a strong erosion and sediment control program.  This means there will be penalties for noncompliance.  An example is the correct use of silt fence on new construction sites and it’s also very important to be sure our employees understand the importance of the IDDE program and trained to report any illicit activities.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7</a:t>
            </a:fld>
            <a:endParaRPr lang="en-US" dirty="0"/>
          </a:p>
        </p:txBody>
      </p:sp>
    </p:spTree>
    <p:extLst>
      <p:ext uri="{BB962C8B-B14F-4D97-AF65-F5344CB8AC3E}">
        <p14:creationId xmlns:p14="http://schemas.microsoft.com/office/powerpoint/2010/main" val="3301490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St. Johns County we have several watersheds in the green area.  These are outfalls where storm water runoff goes into a water body.  These outfalls are identified, mapped and monitored to assure that there is no polluted water going into the lakes, streams, rivers and ocean.  When there is a polluted outfall the county will determine where the illegal discharge is occurring and remedy the situation.  All of this process is called the county’s IDDE Program.  Remember, detection and elimination of pollutants is what we want to happen.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8</a:t>
            </a:fld>
            <a:endParaRPr lang="en-US" dirty="0"/>
          </a:p>
        </p:txBody>
      </p:sp>
    </p:spTree>
    <p:extLst>
      <p:ext uri="{BB962C8B-B14F-4D97-AF65-F5344CB8AC3E}">
        <p14:creationId xmlns:p14="http://schemas.microsoft.com/office/powerpoint/2010/main" val="36008536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word “illicit” simply means illegal.  An illicit discharge is more than just dumping chemicals down the storm drain.  In St. Johns County, it is illegal for anything but storm water to go down a storm drain or into a water body.  There are some exceptions to this rule, but if you can remember “Only Rain Goes Down the Drain,” you can easily remember what our County ordinance says.</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9</a:t>
            </a:fld>
            <a:endParaRPr lang="en-US" dirty="0"/>
          </a:p>
        </p:txBody>
      </p:sp>
    </p:spTree>
    <p:extLst>
      <p:ext uri="{BB962C8B-B14F-4D97-AF65-F5344CB8AC3E}">
        <p14:creationId xmlns:p14="http://schemas.microsoft.com/office/powerpoint/2010/main" val="1274235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Illicit discharges, such as water containing excess fertilizer or water from the cleaning of painting cans might contain harmful pollutants.  These pollutants go directly into our water bodies. </a:t>
            </a:r>
          </a:p>
          <a:p>
            <a:endParaRPr lang="en-US" dirty="0"/>
          </a:p>
          <a:p>
            <a:r>
              <a:rPr lang="en-US" dirty="0"/>
              <a:t>Image Credit</a:t>
            </a:r>
            <a:r>
              <a:rPr lang="en-US" baseline="0" dirty="0"/>
              <a:t> #1: Cheryl McCrory</a:t>
            </a:r>
            <a:endParaRPr lang="en-US" dirty="0"/>
          </a:p>
          <a:p>
            <a:r>
              <a:rPr lang="en-US" dirty="0"/>
              <a:t>Image</a:t>
            </a:r>
            <a:r>
              <a:rPr lang="en-US" baseline="0" dirty="0"/>
              <a:t> Credit #2: https://www.neefusa.org/nature/water/lesson-1-watershed-basics</a:t>
            </a:r>
          </a:p>
          <a:p>
            <a:r>
              <a:rPr lang="en-US" baseline="0" dirty="0"/>
              <a:t>Image Credit #3: http://rocklandcce.org/stormwater-consortium-water-quality-education/why-keep-storm-drains-clean</a:t>
            </a:r>
            <a:endParaRPr lang="en-US" dirty="0"/>
          </a:p>
        </p:txBody>
      </p:sp>
      <p:sp>
        <p:nvSpPr>
          <p:cNvPr id="4" name="Slide Number Placeholder 3"/>
          <p:cNvSpPr>
            <a:spLocks noGrp="1"/>
          </p:cNvSpPr>
          <p:nvPr>
            <p:ph type="sldNum" sz="quarter" idx="10"/>
          </p:nvPr>
        </p:nvSpPr>
        <p:spPr/>
        <p:txBody>
          <a:bodyPr/>
          <a:lstStyle/>
          <a:p>
            <a:fld id="{EB188810-CB9B-45BE-93E0-07A843B11C6F}" type="slidenum">
              <a:rPr lang="en-US" smtClean="0"/>
              <a:t>10</a:t>
            </a:fld>
            <a:endParaRPr lang="en-US" dirty="0"/>
          </a:p>
        </p:txBody>
      </p:sp>
    </p:spTree>
    <p:extLst>
      <p:ext uri="{BB962C8B-B14F-4D97-AF65-F5344CB8AC3E}">
        <p14:creationId xmlns:p14="http://schemas.microsoft.com/office/powerpoint/2010/main" val="357719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5917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601796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85879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8733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522783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486118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40567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5915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4682459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0F0CD0-4712-4C5C-B130-5C52633BD6AC}" type="datetimeFigureOut">
              <a:rPr lang="en-US" smtClean="0"/>
              <a:t>8/18/2023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643796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0F0CD0-4712-4C5C-B130-5C52633BD6AC}"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11685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A0F0CD0-4712-4C5C-B130-5C52633BD6AC}" type="datetimeFigureOut">
              <a:rPr lang="en-US" smtClean="0"/>
              <a:t>8/18/2023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4821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0F0CD0-4712-4C5C-B130-5C52633BD6AC}" type="datetimeFigureOut">
              <a:rPr lang="en-US" smtClean="0"/>
              <a:t>8/18/2023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2126918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F0CD0-4712-4C5C-B130-5C52633BD6AC}" type="datetimeFigureOut">
              <a:rPr lang="en-US" smtClean="0"/>
              <a:t>8/18/2023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38740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A0F0CD0-4712-4C5C-B130-5C52633BD6AC}" type="datetimeFigureOut">
              <a:rPr lang="en-US" smtClean="0"/>
              <a:t>8/18/2023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Tree>
    <p:extLst>
      <p:ext uri="{BB962C8B-B14F-4D97-AF65-F5344CB8AC3E}">
        <p14:creationId xmlns:p14="http://schemas.microsoft.com/office/powerpoint/2010/main" val="3693944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917FE-5F8C-4A08-8871-9A0F879347BC}" type="slidenum">
              <a:rPr lang="en-US" smtClean="0"/>
              <a:t>‹#›</a:t>
            </a:fld>
            <a:endParaRPr lang="en-US"/>
          </a:p>
        </p:txBody>
      </p:sp>
      <p:sp>
        <p:nvSpPr>
          <p:cNvPr id="5" name="Date Placeholder 4"/>
          <p:cNvSpPr>
            <a:spLocks noGrp="1"/>
          </p:cNvSpPr>
          <p:nvPr>
            <p:ph type="dt" sz="half" idx="10"/>
          </p:nvPr>
        </p:nvSpPr>
        <p:spPr/>
        <p:txBody>
          <a:bodyPr/>
          <a:lstStyle/>
          <a:p>
            <a:fld id="{FA0F0CD0-4712-4C5C-B130-5C52633BD6AC}" type="datetimeFigureOut">
              <a:rPr lang="en-US" smtClean="0"/>
              <a:t>8/18/2023</a:t>
            </a:fld>
            <a:endParaRPr lang="en-US"/>
          </a:p>
        </p:txBody>
      </p:sp>
    </p:spTree>
    <p:extLst>
      <p:ext uri="{BB962C8B-B14F-4D97-AF65-F5344CB8AC3E}">
        <p14:creationId xmlns:p14="http://schemas.microsoft.com/office/powerpoint/2010/main" val="163543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A0F0CD0-4712-4C5C-B130-5C52633BD6AC}" type="datetimeFigureOut">
              <a:rPr lang="en-US" smtClean="0"/>
              <a:t>8/18/2023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E2917FE-5F8C-4A08-8871-9A0F879347BC}" type="slidenum">
              <a:rPr lang="en-US" smtClean="0"/>
              <a:t>‹#›</a:t>
            </a:fld>
            <a:endParaRPr lang="en-US"/>
          </a:p>
        </p:txBody>
      </p:sp>
    </p:spTree>
    <p:extLst>
      <p:ext uri="{BB962C8B-B14F-4D97-AF65-F5344CB8AC3E}">
        <p14:creationId xmlns:p14="http://schemas.microsoft.com/office/powerpoint/2010/main" val="86514222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jpe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2.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wav"/><Relationship Id="rId7" Type="http://schemas.openxmlformats.org/officeDocument/2006/relationships/image" Target="../media/image19.png"/><Relationship Id="rId2" Type="http://schemas.openxmlformats.org/officeDocument/2006/relationships/video" Target="../media/media14.MOV"/><Relationship Id="rId1" Type="http://schemas.microsoft.com/office/2007/relationships/media" Target="../media/media14.MOV"/><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15.wav"/></Relationships>
</file>

<file path=ppt/slides/_rels/slide1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slideLayout" Target="../slideLayouts/slideLayout2.xml"/><Relationship Id="rId7" Type="http://schemas.openxmlformats.org/officeDocument/2006/relationships/image" Target="../media/image22.jp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openxmlformats.org/officeDocument/2006/relationships/image" Target="../media/image25.jpg"/><Relationship Id="rId3" Type="http://schemas.microsoft.com/office/2007/relationships/media" Target="../media/media18.wav"/><Relationship Id="rId7" Type="http://schemas.openxmlformats.org/officeDocument/2006/relationships/image" Target="../media/image24.jpg"/><Relationship Id="rId12" Type="http://schemas.openxmlformats.org/officeDocument/2006/relationships/image" Target="../media/image2.png"/><Relationship Id="rId2" Type="http://schemas.openxmlformats.org/officeDocument/2006/relationships/video" Target="../media/media17.MOV"/><Relationship Id="rId1" Type="http://schemas.microsoft.com/office/2007/relationships/media" Target="../media/media17.MOV"/><Relationship Id="rId6" Type="http://schemas.openxmlformats.org/officeDocument/2006/relationships/notesSlide" Target="../notesSlides/notesSlide16.xml"/><Relationship Id="rId11" Type="http://schemas.openxmlformats.org/officeDocument/2006/relationships/image" Target="../media/image28.jpg"/><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18.wav"/><Relationship Id="rId9"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31.jp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3.emf"/><Relationship Id="rId5" Type="http://schemas.openxmlformats.org/officeDocument/2006/relationships/oleObject" Target="../embeddings/oleObject1.bin"/><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linkprotect.cudasvc.com/url?a=http://www.sjcfl.us/CodeEnforcement/PRIDE.aspx&amp;c=E,1,arqL6Ao9l8m78gV6aM9SiATiSToPxxYmT8ZGHo_NXb9svPU4eoozKgTBbTAZezlZxAhQh5NLo1mftQxe49EU8DWG_AzSMO2qVnSQUrGj7NM8oUNmpUQ,&amp;typo=1" TargetMode="Externa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hyperlink" Target="https://linkprotect.cudasvc.com/url?a=http://www.sjcfl.us/Stormwater/SWProgram.aspx&amp;c=E,1,2MwAdcXvUJ36bbEbArad4iTsnMdlXrtdJ5MCaqsr83MyUKwluU29ZXDwddxin4dakb2JKvgxuV5BlUf6XbS2ifEQH4yaDBW_gjDOe45S4aj0ViQ,&amp;typo=1" TargetMode="External"/><Relationship Id="rId5" Type="http://schemas.openxmlformats.org/officeDocument/2006/relationships/hyperlink" Target="https://linkprotect.cudasvc.com/url?a=http://www.sjcfl.us/Stormwater/index.aspx&amp;c=E,1,0LxLUT5s8AT7GIjYY1ol7q1o7cZHDo2ayfduOVOkGgo8YozO-3vu2_kqsScPYx0yLMLTyEyLR7YxmDludxGZas8MEJsE9Wtj1PSXatiD&amp;typo=1"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 name="Group 29">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4"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5" name="Isosceles Triangle 34">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Isosceles Triangle 38">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0" name="Isosceles Triangle 39">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3E5F63CD-FC4F-7225-202A-093392FB8749}"/>
              </a:ext>
            </a:extLst>
          </p:cNvPr>
          <p:cNvSpPr>
            <a:spLocks noGrp="1"/>
          </p:cNvSpPr>
          <p:nvPr>
            <p:ph type="title"/>
          </p:nvPr>
        </p:nvSpPr>
        <p:spPr>
          <a:xfrm>
            <a:off x="4974337" y="1265314"/>
            <a:ext cx="4299666" cy="3249131"/>
          </a:xfrm>
        </p:spPr>
        <p:txBody>
          <a:bodyPr vert="horz" lIns="91440" tIns="45720" rIns="91440" bIns="45720" rtlCol="0" anchor="b">
            <a:normAutofit/>
          </a:bodyPr>
          <a:lstStyle/>
          <a:p>
            <a:r>
              <a:rPr lang="en-US" sz="5400" kern="1200" dirty="0">
                <a:solidFill>
                  <a:schemeClr val="accent1"/>
                </a:solidFill>
                <a:latin typeface="+mj-lt"/>
                <a:ea typeface="+mj-ea"/>
                <a:cs typeface="+mj-cs"/>
              </a:rPr>
              <a:t>Illicit Discharge Training</a:t>
            </a:r>
          </a:p>
        </p:txBody>
      </p:sp>
      <p:sp>
        <p:nvSpPr>
          <p:cNvPr id="42" name="Isosceles Triangle 41">
            <a:extLst>
              <a:ext uri="{FF2B5EF4-FFF2-40B4-BE49-F238E27FC236}">
                <a16:creationId xmlns:a16="http://schemas.microsoft.com/office/drawing/2014/main" id="{5A7802B6-FF37-40CF-A7E2-6F2A0D9A9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5" name="Content Placeholder 24" descr="A round emblem with a beach and a bridge&#10;&#10;Description automatically generated">
            <a:extLst>
              <a:ext uri="{FF2B5EF4-FFF2-40B4-BE49-F238E27FC236}">
                <a16:creationId xmlns:a16="http://schemas.microsoft.com/office/drawing/2014/main" id="{D1E5C151-0423-8734-9A9B-B612EFA436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604" y="1545420"/>
            <a:ext cx="3765692" cy="3775130"/>
          </a:xfrm>
          <a:prstGeom prst="rect">
            <a:avLst/>
          </a:prstGeom>
        </p:spPr>
      </p:pic>
    </p:spTree>
    <p:extLst>
      <p:ext uri="{BB962C8B-B14F-4D97-AF65-F5344CB8AC3E}">
        <p14:creationId xmlns:p14="http://schemas.microsoft.com/office/powerpoint/2010/main" val="1065514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23" y="525039"/>
            <a:ext cx="8534400" cy="791298"/>
          </a:xfrm>
        </p:spPr>
        <p:txBody>
          <a:bodyPr/>
          <a:lstStyle/>
          <a:p>
            <a:pPr algn="ctr"/>
            <a:r>
              <a:rPr lang="en-US" dirty="0">
                <a:latin typeface="Bahnschrift Light" panose="020B0502040204020203" pitchFamily="34" charset="0"/>
              </a:rPr>
              <a:t>ILLICIT DISCHARGE IMPACTS</a:t>
            </a:r>
          </a:p>
        </p:txBody>
      </p:sp>
      <p:sp>
        <p:nvSpPr>
          <p:cNvPr id="3" name="Content Placeholder 2"/>
          <p:cNvSpPr>
            <a:spLocks noGrp="1"/>
          </p:cNvSpPr>
          <p:nvPr>
            <p:ph idx="1"/>
          </p:nvPr>
        </p:nvSpPr>
        <p:spPr>
          <a:xfrm>
            <a:off x="760006" y="1477109"/>
            <a:ext cx="7416434" cy="2520461"/>
          </a:xfrm>
        </p:spPr>
        <p:txBody>
          <a:bodyPr/>
          <a:lstStyle/>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Illicit discharges often include pathogens, nutrients, toxic pollutants, etc.</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Illicit discharges = pollution</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Anything that enters a storm sewer system flows untreated to a local waterway</a:t>
            </a:r>
          </a:p>
          <a:p>
            <a:endParaRPr lang="en-US"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1508" y="3429960"/>
            <a:ext cx="4468433" cy="323659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5673" y="3891568"/>
            <a:ext cx="4935232" cy="2774986"/>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54728" y="592417"/>
            <a:ext cx="2706182" cy="2706182"/>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3259032"/>
      </p:ext>
    </p:extLst>
  </p:cSld>
  <p:clrMapOvr>
    <a:masterClrMapping/>
  </p:clrMapOvr>
  <mc:AlternateContent xmlns:mc="http://schemas.openxmlformats.org/markup-compatibility/2006" xmlns:p14="http://schemas.microsoft.com/office/powerpoint/2010/main">
    <mc:Choice Requires="p14">
      <p:transition spd="slow" p14:dur="2000" advTm="14048"/>
    </mc:Choice>
    <mc:Fallback xmlns="">
      <p:transition spd="slow" advTm="14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78040"/>
            <a:ext cx="8534400" cy="1507067"/>
          </a:xfrm>
        </p:spPr>
        <p:txBody>
          <a:bodyPr/>
          <a:lstStyle/>
          <a:p>
            <a:pPr algn="ctr"/>
            <a:r>
              <a:rPr lang="en-US" dirty="0">
                <a:latin typeface="Bahnschrift Light" panose="020B0502040204020203" pitchFamily="34" charset="0"/>
              </a:rPr>
              <a:t>WHY DO WE CARE?</a:t>
            </a:r>
          </a:p>
        </p:txBody>
      </p:sp>
      <p:sp>
        <p:nvSpPr>
          <p:cNvPr id="3" name="Content Placeholder 2"/>
          <p:cNvSpPr>
            <a:spLocks noGrp="1"/>
          </p:cNvSpPr>
          <p:nvPr>
            <p:ph idx="1"/>
          </p:nvPr>
        </p:nvSpPr>
        <p:spPr>
          <a:xfrm>
            <a:off x="684212" y="1367588"/>
            <a:ext cx="8534400" cy="2172783"/>
          </a:xfrm>
        </p:spPr>
        <p:txBody>
          <a:bodyPr>
            <a:normAutofit lnSpcReduction="10000"/>
          </a:bodyPr>
          <a:lstStyle/>
          <a:p>
            <a:pPr>
              <a:buClr>
                <a:srgbClr val="38C1EC"/>
              </a:buClr>
              <a:buSzPct val="160000"/>
              <a:buFont typeface="Arial" panose="020B0604020202020204" pitchFamily="34" charset="0"/>
              <a:buChar char="•"/>
            </a:pPr>
            <a:r>
              <a:rPr lang="en-US" sz="2600" dirty="0">
                <a:solidFill>
                  <a:prstClr val="black"/>
                </a:solidFill>
                <a:latin typeface="Bahnschrift Light" panose="020B0502040204020203" pitchFamily="34" charset="0"/>
              </a:rPr>
              <a:t>We use local waterways for swimming, fishing, boating.</a:t>
            </a:r>
          </a:p>
          <a:p>
            <a:pPr>
              <a:buClr>
                <a:srgbClr val="38C1EC"/>
              </a:buClr>
              <a:buSzPct val="160000"/>
              <a:buFont typeface="Arial" panose="020B0604020202020204" pitchFamily="34" charset="0"/>
              <a:buChar char="•"/>
            </a:pPr>
            <a:r>
              <a:rPr lang="en-US" sz="2600" dirty="0">
                <a:solidFill>
                  <a:prstClr val="black"/>
                </a:solidFill>
                <a:latin typeface="Bahnschrift Light" panose="020B0502040204020203" pitchFamily="34" charset="0"/>
              </a:rPr>
              <a:t>It is a requirement of the County’s Phase II National Pollution Discharge Elimination System (NPDES) Stormwater Permit. </a:t>
            </a:r>
          </a:p>
          <a:p>
            <a:pPr>
              <a:buClr>
                <a:srgbClr val="38C1EC"/>
              </a:buClr>
              <a:buSzPct val="160000"/>
              <a:buFont typeface="Arial" panose="020B0604020202020204" pitchFamily="34" charset="0"/>
              <a:buChar char="•"/>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55" y="3540371"/>
            <a:ext cx="3666396" cy="25321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6524" y="3540371"/>
            <a:ext cx="3431934" cy="257395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3431" y="3519486"/>
            <a:ext cx="3798273" cy="2573951"/>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5919456"/>
      </p:ext>
    </p:extLst>
  </p:cSld>
  <p:clrMapOvr>
    <a:masterClrMapping/>
  </p:clrMapOvr>
  <mc:AlternateContent xmlns:mc="http://schemas.openxmlformats.org/markup-compatibility/2006" xmlns:p14="http://schemas.microsoft.com/office/powerpoint/2010/main">
    <mc:Choice Requires="p14">
      <p:transition spd="slow" p14:dur="2000" advTm="25183"/>
    </mc:Choice>
    <mc:Fallback xmlns="">
      <p:transition spd="slow" advTm="2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580" y="509367"/>
            <a:ext cx="8596668" cy="717506"/>
          </a:xfrm>
        </p:spPr>
        <p:txBody>
          <a:bodyPr/>
          <a:lstStyle/>
          <a:p>
            <a:pPr algn="ctr"/>
            <a:r>
              <a:rPr lang="en-US" dirty="0">
                <a:latin typeface="Bahnschrift Light" panose="020B0502040204020203" pitchFamily="34" charset="0"/>
              </a:rPr>
              <a:t>WHAT CAN WE DO?</a:t>
            </a:r>
          </a:p>
        </p:txBody>
      </p:sp>
      <p:sp>
        <p:nvSpPr>
          <p:cNvPr id="3" name="Content Placeholder 2"/>
          <p:cNvSpPr>
            <a:spLocks noGrp="1"/>
          </p:cNvSpPr>
          <p:nvPr>
            <p:ph idx="1"/>
          </p:nvPr>
        </p:nvSpPr>
        <p:spPr>
          <a:xfrm>
            <a:off x="677334" y="1445482"/>
            <a:ext cx="7470204" cy="4169873"/>
          </a:xfrm>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Employees can help prevent Stormwater pollution by:</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Preventing pollutants from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being dumped or spilled into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the storm sewer system (this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includes driveways, sidewalks,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streets, storm drains)</a:t>
            </a:r>
          </a:p>
          <a:p>
            <a:pPr marL="640080" lvl="1" indent="-246888" defTabSz="914400">
              <a:spcBef>
                <a:spcPct val="20000"/>
              </a:spcBef>
              <a:buClr>
                <a:srgbClr val="0F6FC6"/>
              </a:buClr>
              <a:buSzPct val="85000"/>
              <a:buFont typeface="Wingdings 2"/>
              <a:buChar char=""/>
            </a:pPr>
            <a:endParaRPr lang="en-US" sz="2400" dirty="0">
              <a:solidFill>
                <a:prstClr val="black"/>
              </a:solidFill>
              <a:latin typeface="Bahnschrift Light" panose="020B0502040204020203" pitchFamily="34" charset="0"/>
            </a:endParaRP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Reporting pollution or questionable </a:t>
            </a:r>
          </a:p>
          <a:p>
            <a:pPr marL="640080" lvl="1" indent="-246888" defTabSz="914400">
              <a:spcBef>
                <a:spcPct val="20000"/>
              </a:spcBef>
              <a:buClr>
                <a:srgbClr val="0F6FC6"/>
              </a:buClr>
              <a:buSzPct val="85000"/>
              <a:buNone/>
            </a:pPr>
            <a:r>
              <a:rPr lang="en-US" sz="2400" dirty="0">
                <a:solidFill>
                  <a:prstClr val="black"/>
                </a:solidFill>
                <a:latin typeface="Bahnschrift Light" panose="020B0502040204020203" pitchFamily="34" charset="0"/>
              </a:rPr>
              <a:t>   discharges to the storm sewer system or local waterways</a:t>
            </a:r>
          </a:p>
          <a:p>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69676" y="346377"/>
            <a:ext cx="4140077" cy="6159127"/>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09764567"/>
      </p:ext>
    </p:extLst>
  </p:cSld>
  <p:clrMapOvr>
    <a:masterClrMapping/>
  </p:clrMapOvr>
  <mc:AlternateContent xmlns:mc="http://schemas.openxmlformats.org/markup-compatibility/2006" xmlns:p14="http://schemas.microsoft.com/office/powerpoint/2010/main">
    <mc:Choice Requires="p14">
      <p:transition spd="slow" p14:dur="2000" advTm="44606"/>
    </mc:Choice>
    <mc:Fallback xmlns="">
      <p:transition spd="slow" advTm="44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513" y="358903"/>
            <a:ext cx="4844235" cy="1320800"/>
          </a:xfrm>
        </p:spPr>
        <p:txBody>
          <a:bodyPr/>
          <a:lstStyle/>
          <a:p>
            <a:pPr algn="ctr"/>
            <a:r>
              <a:rPr lang="en-US" dirty="0">
                <a:latin typeface="Bahnschrift Light" panose="020B0502040204020203" pitchFamily="34" charset="0"/>
              </a:rPr>
              <a:t>BEST MANAGEMENT PRACTICES</a:t>
            </a:r>
          </a:p>
        </p:txBody>
      </p:sp>
      <p:sp>
        <p:nvSpPr>
          <p:cNvPr id="3" name="Content Placeholder 2"/>
          <p:cNvSpPr>
            <a:spLocks noGrp="1"/>
          </p:cNvSpPr>
          <p:nvPr>
            <p:ph idx="1"/>
          </p:nvPr>
        </p:nvSpPr>
        <p:spPr>
          <a:xfrm>
            <a:off x="243580" y="1694777"/>
            <a:ext cx="6637866" cy="2622193"/>
          </a:xfrm>
        </p:spPr>
        <p:txBody>
          <a:bodyPr/>
          <a:lstStyle/>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Store and handle materials safely</a:t>
            </a:r>
          </a:p>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Clean up spills properly using dry methods</a:t>
            </a:r>
          </a:p>
          <a:p>
            <a:pPr marL="274320" lvl="0" indent="-274320" defTabSz="914400">
              <a:spcBef>
                <a:spcPct val="20000"/>
              </a:spcBef>
              <a:buClr>
                <a:srgbClr val="0BD0D9"/>
              </a:buClr>
              <a:buSzPct val="95000"/>
              <a:buFont typeface="Wingdings 2"/>
              <a:buChar char=""/>
            </a:pPr>
            <a:r>
              <a:rPr lang="en-US" sz="2800" dirty="0">
                <a:solidFill>
                  <a:prstClr val="black"/>
                </a:solidFill>
                <a:latin typeface="Bahnschrift Light" panose="020B0502040204020203" pitchFamily="34" charset="0"/>
              </a:rPr>
              <a:t>Never dump or wash out items down or near a storm drain</a:t>
            </a:r>
          </a:p>
          <a:p>
            <a:pPr>
              <a:buClr>
                <a:srgbClr val="4DC3ED"/>
              </a:buClr>
              <a:buSzPct val="160000"/>
              <a:buFont typeface="Arial" panose="020B0604020202020204" pitchFamily="34" charset="0"/>
              <a:buChar char="•"/>
            </a:pP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4479" y="4316970"/>
            <a:ext cx="3116967" cy="226365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295147"/>
            <a:ext cx="2628297" cy="228547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7231" y="295623"/>
            <a:ext cx="3724979" cy="2798307"/>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1091" y="3438466"/>
            <a:ext cx="3237257" cy="2981202"/>
          </a:xfrm>
          <a:prstGeom prst="rect">
            <a:avLst/>
          </a:prstGeom>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0780671"/>
      </p:ext>
    </p:extLst>
  </p:cSld>
  <p:clrMapOvr>
    <a:masterClrMapping/>
  </p:clrMapOvr>
  <mc:AlternateContent xmlns:mc="http://schemas.openxmlformats.org/markup-compatibility/2006" xmlns:p14="http://schemas.microsoft.com/office/powerpoint/2010/main">
    <mc:Choice Requires="p14">
      <p:transition spd="slow" p14:dur="2000" advTm="32104"/>
    </mc:Choice>
    <mc:Fallback xmlns="">
      <p:transition spd="slow" advTm="32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0401"/>
          </a:xfrm>
        </p:spPr>
        <p:txBody>
          <a:bodyPr/>
          <a:lstStyle/>
          <a:p>
            <a:pPr algn="ctr"/>
            <a:r>
              <a:rPr lang="en-US" dirty="0">
                <a:latin typeface="Bahnschrift Light" panose="020B0502040204020203" pitchFamily="34" charset="0"/>
              </a:rPr>
              <a:t>IF YOU SEE IT, SAY IT!</a:t>
            </a:r>
          </a:p>
        </p:txBody>
      </p:sp>
      <p:sp>
        <p:nvSpPr>
          <p:cNvPr id="3" name="Content Placeholder 2"/>
          <p:cNvSpPr>
            <a:spLocks noGrp="1"/>
          </p:cNvSpPr>
          <p:nvPr>
            <p:ph idx="1"/>
          </p:nvPr>
        </p:nvSpPr>
        <p:spPr>
          <a:xfrm>
            <a:off x="677334" y="1270001"/>
            <a:ext cx="8596668" cy="1273908"/>
          </a:xfrm>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If you see discharges entering the storm drainage system or someone dumping something down the storm drain, report it</a:t>
            </a:r>
          </a:p>
          <a:p>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963" y="2810905"/>
            <a:ext cx="4308898" cy="355472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17123638"/>
      </p:ext>
    </p:extLst>
  </p:cSld>
  <p:clrMapOvr>
    <a:masterClrMapping/>
  </p:clrMapOvr>
  <mc:AlternateContent xmlns:mc="http://schemas.openxmlformats.org/markup-compatibility/2006" xmlns:p14="http://schemas.microsoft.com/office/powerpoint/2010/main">
    <mc:Choice Requires="p14">
      <p:transition spd="slow" p14:dur="2000" advTm="13328"/>
    </mc:Choice>
    <mc:Fallback xmlns="">
      <p:transition spd="slow" advTm="13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hnschrift Light" panose="020B0502040204020203" pitchFamily="34" charset="0"/>
              </a:rPr>
              <a:t>RECOGNIZING ILLICIT DISCHARGES:</a:t>
            </a:r>
            <a:br>
              <a:rPr lang="en-US" dirty="0">
                <a:latin typeface="Bahnschrift Light" panose="020B0502040204020203" pitchFamily="34" charset="0"/>
              </a:rPr>
            </a:br>
            <a:r>
              <a:rPr lang="en-US" dirty="0">
                <a:latin typeface="Bahnschrift Light" panose="020B0502040204020203" pitchFamily="34" charset="0"/>
              </a:rPr>
              <a:t>WARNING SIGNS</a:t>
            </a:r>
          </a:p>
        </p:txBody>
      </p:sp>
      <p:sp>
        <p:nvSpPr>
          <p:cNvPr id="3" name="Content Placeholder 2"/>
          <p:cNvSpPr>
            <a:spLocks noGrp="1"/>
          </p:cNvSpPr>
          <p:nvPr>
            <p:ph idx="1"/>
          </p:nvPr>
        </p:nvSpPr>
        <p:spPr/>
        <p:txBody>
          <a:bodyPr>
            <a:normAutofit lnSpcReduction="10000"/>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If you see warning signs of pollution coming out of a pipe or in a local waterway, report it</a:t>
            </a:r>
          </a:p>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Warning signs may include the presence of unusual:</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Color</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Odor</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Turbidity</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Floatable liquids </a:t>
            </a:r>
            <a:br>
              <a:rPr lang="en-US" sz="2400" dirty="0">
                <a:solidFill>
                  <a:prstClr val="black"/>
                </a:solidFill>
                <a:latin typeface="Bahnschrift Light" panose="020B0502040204020203" pitchFamily="34" charset="0"/>
              </a:rPr>
            </a:br>
            <a:r>
              <a:rPr lang="en-US" sz="2400" dirty="0">
                <a:solidFill>
                  <a:prstClr val="black"/>
                </a:solidFill>
                <a:latin typeface="Bahnschrift Light" panose="020B0502040204020203" pitchFamily="34" charset="0"/>
              </a:rPr>
              <a:t>and solids</a:t>
            </a:r>
          </a:p>
          <a:p>
            <a:pPr marL="640080" lvl="1" indent="-246888" defTabSz="914400">
              <a:spcBef>
                <a:spcPct val="20000"/>
              </a:spcBef>
              <a:buClr>
                <a:srgbClr val="0F6FC6"/>
              </a:buClr>
              <a:buSzPct val="85000"/>
              <a:buFont typeface="Wingdings 2"/>
              <a:buChar char=""/>
            </a:pPr>
            <a:r>
              <a:rPr lang="en-US" sz="2400" dirty="0">
                <a:solidFill>
                  <a:prstClr val="black"/>
                </a:solidFill>
                <a:latin typeface="Bahnschrift Light" panose="020B0502040204020203" pitchFamily="34" charset="0"/>
              </a:rPr>
              <a:t>Etc. </a:t>
            </a:r>
          </a:p>
          <a:p>
            <a:endParaRPr lang="en-US" dirty="0"/>
          </a:p>
        </p:txBody>
      </p:sp>
      <p:pic>
        <p:nvPicPr>
          <p:cNvPr id="4" name="IMG_068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rot="5400000">
            <a:off x="4074989" y="3653890"/>
            <a:ext cx="3340177" cy="280336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21278231"/>
      </p:ext>
    </p:extLst>
  </p:cSld>
  <p:clrMapOvr>
    <a:masterClrMapping/>
  </p:clrMapOvr>
  <mc:AlternateContent xmlns:mc="http://schemas.openxmlformats.org/markup-compatibility/2006" xmlns:p14="http://schemas.microsoft.com/office/powerpoint/2010/main">
    <mc:Choice Requires="p14">
      <p:transition spd="slow" p14:dur="2000" advTm="22622"/>
    </mc:Choice>
    <mc:Fallback xmlns="">
      <p:transition spd="slow" advTm="2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25758">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47" y="359223"/>
            <a:ext cx="8596668" cy="660400"/>
          </a:xfrm>
        </p:spPr>
        <p:txBody>
          <a:bodyPr/>
          <a:lstStyle/>
          <a:p>
            <a:pPr algn="ctr"/>
            <a:r>
              <a:rPr lang="en-US" dirty="0">
                <a:latin typeface="Bahnschrift Light" panose="020B0502040204020203" pitchFamily="34" charset="0"/>
              </a:rPr>
              <a:t>WHAT TO KEEP AN EYE OUT FOR</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8890" y="1270000"/>
            <a:ext cx="3503632" cy="255175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9081" y="1270000"/>
            <a:ext cx="3299475" cy="24592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890" y="3979617"/>
            <a:ext cx="3503632" cy="272598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9081" y="3979617"/>
            <a:ext cx="3299476" cy="273035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2686235"/>
      </p:ext>
    </p:extLst>
  </p:cSld>
  <p:clrMapOvr>
    <a:masterClrMapping/>
  </p:clrMapOvr>
  <mc:AlternateContent xmlns:mc="http://schemas.openxmlformats.org/markup-compatibility/2006" xmlns:p14="http://schemas.microsoft.com/office/powerpoint/2010/main">
    <mc:Choice Requires="p14">
      <p:transition spd="slow" p14:dur="2000" advTm="25101"/>
    </mc:Choice>
    <mc:Fallback xmlns="">
      <p:transition spd="slow" advTm="2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3321" y="412214"/>
            <a:ext cx="8596668" cy="730685"/>
          </a:xfrm>
        </p:spPr>
        <p:txBody>
          <a:bodyPr>
            <a:normAutofit fontScale="90000"/>
          </a:bodyPr>
          <a:lstStyle/>
          <a:p>
            <a:pPr algn="ctr"/>
            <a:r>
              <a:rPr lang="en-US" dirty="0">
                <a:latin typeface="Bahnschrift Light" panose="020B0502040204020203" pitchFamily="34" charset="0"/>
              </a:rPr>
              <a:t>MORE OF WHAT TO KEEP AN EYE OUT FOR</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656" y="1432860"/>
            <a:ext cx="3251418" cy="242579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7039" y="4068600"/>
            <a:ext cx="3462950" cy="261537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4241" y="1432860"/>
            <a:ext cx="2059814" cy="2471776"/>
          </a:xfrm>
          <a:prstGeom prst="rect">
            <a:avLst/>
          </a:prstGeom>
        </p:spPr>
      </p:pic>
      <p:pic>
        <p:nvPicPr>
          <p:cNvPr id="7" name="IMG_009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465512" y="1306863"/>
            <a:ext cx="3402391" cy="2551793"/>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06950" y="4068600"/>
            <a:ext cx="3448019" cy="2582686"/>
          </a:xfrm>
          <a:prstGeom prst="rect">
            <a:avLst/>
          </a:prstGeom>
        </p:spPr>
      </p:pic>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8857722"/>
      </p:ext>
    </p:extLst>
  </p:cSld>
  <p:clrMapOvr>
    <a:masterClrMapping/>
  </p:clrMapOvr>
  <mc:AlternateContent xmlns:mc="http://schemas.openxmlformats.org/markup-compatibility/2006" xmlns:p14="http://schemas.microsoft.com/office/powerpoint/2010/main">
    <mc:Choice Requires="p14">
      <p:transition spd="slow" p14:dur="2000" advTm="24667"/>
    </mc:Choice>
    <mc:Fallback xmlns="">
      <p:transition spd="slow" advTm="24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219" y="609600"/>
            <a:ext cx="8596668" cy="693107"/>
          </a:xfrm>
        </p:spPr>
        <p:txBody>
          <a:bodyPr>
            <a:normAutofit fontScale="90000"/>
          </a:bodyPr>
          <a:lstStyle/>
          <a:p>
            <a:r>
              <a:rPr lang="en-US" dirty="0">
                <a:latin typeface="Bahnschrift Light" panose="020B0502040204020203" pitchFamily="34" charset="0"/>
              </a:rPr>
              <a:t>MORE OF WHAT TO KEEP AN EYE OUT FOR</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19" y="1425011"/>
            <a:ext cx="3738932" cy="279930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219" y="4346620"/>
            <a:ext cx="3738932" cy="2448322"/>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8510" y="4346620"/>
            <a:ext cx="3767603" cy="244870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8510" y="1507842"/>
            <a:ext cx="3767603" cy="2633641"/>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11040990"/>
      </p:ext>
    </p:extLst>
  </p:cSld>
  <p:clrMapOvr>
    <a:masterClrMapping/>
  </p:clrMapOvr>
  <mc:AlternateContent xmlns:mc="http://schemas.openxmlformats.org/markup-compatibility/2006" xmlns:p14="http://schemas.microsoft.com/office/powerpoint/2010/main">
    <mc:Choice Requires="p14">
      <p:transition spd="slow" p14:dur="2000" advTm="14570"/>
    </mc:Choice>
    <mc:Fallback xmlns="">
      <p:transition spd="slow" advTm="1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ahnschrift Light" panose="020B0502040204020203" pitchFamily="34" charset="0"/>
              </a:rPr>
              <a:t>WHAT TO KEEP A NOSE OUT FOR</a:t>
            </a:r>
          </a:p>
        </p:txBody>
      </p:sp>
      <p:sp>
        <p:nvSpPr>
          <p:cNvPr id="3" name="Content Placeholder 2"/>
          <p:cNvSpPr>
            <a:spLocks noGrp="1"/>
          </p:cNvSpPr>
          <p:nvPr>
            <p:ph idx="1"/>
          </p:nvPr>
        </p:nvSpPr>
        <p:spPr/>
        <p:txBody>
          <a:bodyPr/>
          <a:lstStyle/>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Some odors are an immediate indicator of pollution</a:t>
            </a:r>
          </a:p>
          <a:p>
            <a:pPr marL="274320" lvl="0" indent="-274320" defTabSz="914400">
              <a:spcBef>
                <a:spcPct val="20000"/>
              </a:spcBef>
              <a:buClr>
                <a:srgbClr val="0BD0D9"/>
              </a:buClr>
              <a:buSzPct val="95000"/>
              <a:buFont typeface="Wingdings 2"/>
              <a:buChar char=""/>
            </a:pPr>
            <a:r>
              <a:rPr lang="en-US" sz="2600" dirty="0">
                <a:solidFill>
                  <a:prstClr val="black"/>
                </a:solidFill>
                <a:latin typeface="Bahnschrift Light" panose="020B0502040204020203" pitchFamily="34" charset="0"/>
              </a:rPr>
              <a:t>Sewage, gasoline, and chemical odors should be reported</a:t>
            </a:r>
          </a:p>
          <a:p>
            <a:endParaRPr lang="en-US" dirty="0"/>
          </a:p>
        </p:txBody>
      </p:sp>
      <p:graphicFrame>
        <p:nvGraphicFramePr>
          <p:cNvPr id="5" name="Table 4"/>
          <p:cNvGraphicFramePr>
            <a:graphicFrameLocks noGrp="1"/>
          </p:cNvGraphicFramePr>
          <p:nvPr/>
        </p:nvGraphicFramePr>
        <p:xfrm>
          <a:off x="2393929" y="3707183"/>
          <a:ext cx="6096000" cy="25704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pPr algn="ctr"/>
                      <a:r>
                        <a:rPr lang="en-US" dirty="0"/>
                        <a:t>Odor</a:t>
                      </a:r>
                    </a:p>
                  </a:txBody>
                  <a:tcPr/>
                </a:tc>
                <a:tc>
                  <a:txBody>
                    <a:bodyPr/>
                    <a:lstStyle/>
                    <a:p>
                      <a:pPr algn="ctr"/>
                      <a:r>
                        <a:rPr lang="en-US" dirty="0"/>
                        <a:t>Causes</a:t>
                      </a:r>
                    </a:p>
                  </a:txBody>
                  <a:tcPr/>
                </a:tc>
                <a:extLst>
                  <a:ext uri="{0D108BD9-81ED-4DB2-BD59-A6C34878D82A}">
                    <a16:rowId xmlns:a16="http://schemas.microsoft.com/office/drawing/2014/main" val="10000"/>
                  </a:ext>
                </a:extLst>
              </a:tr>
              <a:tr h="370840">
                <a:tc>
                  <a:txBody>
                    <a:bodyPr/>
                    <a:lstStyle/>
                    <a:p>
                      <a:r>
                        <a:rPr lang="en-US" b="1" dirty="0"/>
                        <a:t>Rotten eggs/hydrogen</a:t>
                      </a:r>
                      <a:r>
                        <a:rPr lang="en-US" b="1" baseline="0" dirty="0"/>
                        <a:t> sulfide</a:t>
                      </a:r>
                      <a:endParaRPr lang="en-US" b="1" dirty="0"/>
                    </a:p>
                  </a:txBody>
                  <a:tcPr/>
                </a:tc>
                <a:tc>
                  <a:txBody>
                    <a:bodyPr/>
                    <a:lstStyle/>
                    <a:p>
                      <a:r>
                        <a:rPr lang="en-US" dirty="0"/>
                        <a:t>Raw sewage, decomposing organic matter, lack of oxygen</a:t>
                      </a:r>
                    </a:p>
                  </a:txBody>
                  <a:tcPr/>
                </a:tc>
                <a:extLst>
                  <a:ext uri="{0D108BD9-81ED-4DB2-BD59-A6C34878D82A}">
                    <a16:rowId xmlns:a16="http://schemas.microsoft.com/office/drawing/2014/main" val="10001"/>
                  </a:ext>
                </a:extLst>
              </a:tr>
              <a:tr h="370840">
                <a:tc>
                  <a:txBody>
                    <a:bodyPr/>
                    <a:lstStyle/>
                    <a:p>
                      <a:r>
                        <a:rPr lang="en-US" b="1" dirty="0"/>
                        <a:t>Sharp,</a:t>
                      </a:r>
                      <a:r>
                        <a:rPr lang="en-US" b="1" baseline="0" dirty="0"/>
                        <a:t> pungent odor</a:t>
                      </a:r>
                      <a:endParaRPr lang="en-US" b="1" dirty="0"/>
                    </a:p>
                  </a:txBody>
                  <a:tcPr/>
                </a:tc>
                <a:tc>
                  <a:txBody>
                    <a:bodyPr/>
                    <a:lstStyle/>
                    <a:p>
                      <a:r>
                        <a:rPr lang="en-US" dirty="0"/>
                        <a:t>Chemicals</a:t>
                      </a:r>
                      <a:r>
                        <a:rPr lang="en-US" baseline="0" dirty="0"/>
                        <a:t> or pesticides</a:t>
                      </a:r>
                      <a:endParaRPr lang="en-US" dirty="0"/>
                    </a:p>
                  </a:txBody>
                  <a:tcPr/>
                </a:tc>
                <a:extLst>
                  <a:ext uri="{0D108BD9-81ED-4DB2-BD59-A6C34878D82A}">
                    <a16:rowId xmlns:a16="http://schemas.microsoft.com/office/drawing/2014/main" val="10002"/>
                  </a:ext>
                </a:extLst>
              </a:tr>
              <a:tr h="370840">
                <a:tc>
                  <a:txBody>
                    <a:bodyPr/>
                    <a:lstStyle/>
                    <a:p>
                      <a:r>
                        <a:rPr lang="en-US" b="1" dirty="0"/>
                        <a:t>Gasoline,</a:t>
                      </a:r>
                      <a:r>
                        <a:rPr lang="en-US" b="1" baseline="0" dirty="0"/>
                        <a:t> petroleum</a:t>
                      </a:r>
                      <a:endParaRPr lang="en-US" b="1" dirty="0"/>
                    </a:p>
                  </a:txBody>
                  <a:tcPr/>
                </a:tc>
                <a:tc>
                  <a:txBody>
                    <a:bodyPr/>
                    <a:lstStyle/>
                    <a:p>
                      <a:r>
                        <a:rPr lang="en-US" dirty="0"/>
                        <a:t>Industrial</a:t>
                      </a:r>
                      <a:r>
                        <a:rPr lang="en-US" baseline="0" dirty="0"/>
                        <a:t> discharge, illegal dumping of wastes, waste water</a:t>
                      </a:r>
                      <a:endParaRPr lang="en-US" dirty="0"/>
                    </a:p>
                  </a:txBody>
                  <a:tcPr/>
                </a:tc>
                <a:extLst>
                  <a:ext uri="{0D108BD9-81ED-4DB2-BD59-A6C34878D82A}">
                    <a16:rowId xmlns:a16="http://schemas.microsoft.com/office/drawing/2014/main" val="10003"/>
                  </a:ext>
                </a:extLst>
              </a:tr>
            </a:tbl>
          </a:graphicData>
        </a:graphic>
      </p:graphicFrame>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21726003"/>
      </p:ext>
    </p:extLst>
  </p:cSld>
  <p:clrMapOvr>
    <a:masterClrMapping/>
  </p:clrMapOvr>
  <mc:AlternateContent xmlns:mc="http://schemas.openxmlformats.org/markup-compatibility/2006" xmlns:p14="http://schemas.microsoft.com/office/powerpoint/2010/main">
    <mc:Choice Requires="p14">
      <p:transition spd="slow" p14:dur="2000" advTm="11530"/>
    </mc:Choice>
    <mc:Fallback xmlns="">
      <p:transition spd="slow" advTm="11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781" y="831034"/>
            <a:ext cx="8534400" cy="1632114"/>
          </a:xfrm>
        </p:spPr>
        <p:txBody>
          <a:bodyPr/>
          <a:lstStyle/>
          <a:p>
            <a:pPr algn="ctr"/>
            <a:r>
              <a:rPr lang="en-US" sz="4400" dirty="0">
                <a:latin typeface="Bahnschrift Light" panose="020B0502040204020203" pitchFamily="34" charset="0"/>
              </a:rPr>
              <a:t>GOALS</a:t>
            </a:r>
            <a:endParaRPr lang="en-US" dirty="0">
              <a:latin typeface="Bahnschrift Light" panose="020B0502040204020203" pitchFamily="34" charset="0"/>
            </a:endParaRPr>
          </a:p>
        </p:txBody>
      </p:sp>
      <p:sp>
        <p:nvSpPr>
          <p:cNvPr id="3" name="Content Placeholder 2"/>
          <p:cNvSpPr>
            <a:spLocks noGrp="1"/>
          </p:cNvSpPr>
          <p:nvPr>
            <p:ph idx="1"/>
          </p:nvPr>
        </p:nvSpPr>
        <p:spPr>
          <a:xfrm>
            <a:off x="1207094" y="1935190"/>
            <a:ext cx="8534400" cy="3615267"/>
          </a:xfrm>
        </p:spPr>
        <p:txBody>
          <a:bodyPr/>
          <a:lstStyle/>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the terms “Stormwater” , “Illicit Discharge” and “Best Management Practice (BMPs)”</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why these terms are important and why you should care</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what BMPs you can use to help prevent Stormwater pollution</a:t>
            </a:r>
          </a:p>
          <a:p>
            <a:pPr>
              <a:buClr>
                <a:srgbClr val="21C5FF"/>
              </a:buClr>
              <a:buSzPct val="160000"/>
              <a:buFont typeface="Arial" panose="020B0604020202020204" pitchFamily="34" charset="0"/>
              <a:buChar char="•"/>
            </a:pPr>
            <a:r>
              <a:rPr lang="en-US" sz="2400" dirty="0">
                <a:solidFill>
                  <a:schemeClr val="tx1">
                    <a:lumMod val="95000"/>
                  </a:schemeClr>
                </a:solidFill>
                <a:latin typeface="Bahnschrift Light" panose="020B0502040204020203" pitchFamily="34" charset="0"/>
              </a:rPr>
              <a:t>Understand how to recognize and report Illicit Discharges (pollution)</a:t>
            </a:r>
          </a:p>
          <a:p>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4216" y="5344935"/>
            <a:ext cx="487362" cy="487362"/>
          </a:xfrm>
          <a:prstGeom prst="rect">
            <a:avLst/>
          </a:prstGeom>
        </p:spPr>
      </p:pic>
    </p:spTree>
    <p:extLst>
      <p:ext uri="{BB962C8B-B14F-4D97-AF65-F5344CB8AC3E}">
        <p14:creationId xmlns:p14="http://schemas.microsoft.com/office/powerpoint/2010/main" val="2447428325"/>
      </p:ext>
    </p:extLst>
  </p:cSld>
  <p:clrMapOvr>
    <a:masterClrMapping/>
  </p:clrMapOvr>
  <mc:AlternateContent xmlns:mc="http://schemas.openxmlformats.org/markup-compatibility/2006" xmlns:p14="http://schemas.microsoft.com/office/powerpoint/2010/main">
    <mc:Choice Requires="p14">
      <p:transition spd="slow" p14:dur="2000" advTm="23658"/>
    </mc:Choice>
    <mc:Fallback xmlns="">
      <p:transition spd="slow" advTm="2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3013"/>
            <a:ext cx="8596668" cy="1320800"/>
          </a:xfrm>
        </p:spPr>
        <p:txBody>
          <a:bodyPr/>
          <a:lstStyle/>
          <a:p>
            <a:pPr algn="ctr"/>
            <a:r>
              <a:rPr lang="en-US" dirty="0"/>
              <a:t>ILLICIT DISCHARGE FIELD REPORT</a:t>
            </a:r>
          </a:p>
        </p:txBody>
      </p:sp>
      <p:graphicFrame>
        <p:nvGraphicFramePr>
          <p:cNvPr id="6" name="Object 5"/>
          <p:cNvGraphicFramePr>
            <a:graphicFrameLocks noChangeAspect="1"/>
          </p:cNvGraphicFramePr>
          <p:nvPr/>
        </p:nvGraphicFramePr>
        <p:xfrm>
          <a:off x="901527" y="853413"/>
          <a:ext cx="4186238" cy="5418138"/>
        </p:xfrm>
        <a:graphic>
          <a:graphicData uri="http://schemas.openxmlformats.org/presentationml/2006/ole">
            <mc:AlternateContent xmlns:mc="http://schemas.openxmlformats.org/markup-compatibility/2006">
              <mc:Choice xmlns:v="urn:schemas-microsoft-com:vml" Requires="v">
                <p:oleObj name="Acrobat Document" r:id="rId5" imgW="5829300" imgH="7543800" progId="AcroExch.Document.DC">
                  <p:embed/>
                </p:oleObj>
              </mc:Choice>
              <mc:Fallback>
                <p:oleObj name="Acrobat Document" r:id="rId5" imgW="5829300" imgH="7543800" progId="AcroExch.Document.DC">
                  <p:embed/>
                  <p:pic>
                    <p:nvPicPr>
                      <p:cNvPr id="6" name="Object 5"/>
                      <p:cNvPicPr/>
                      <p:nvPr/>
                    </p:nvPicPr>
                    <p:blipFill>
                      <a:blip r:embed="rId6"/>
                      <a:stretch>
                        <a:fillRect/>
                      </a:stretch>
                    </p:blipFill>
                    <p:spPr>
                      <a:xfrm>
                        <a:off x="901527" y="853413"/>
                        <a:ext cx="4186238" cy="541813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975668" y="698936"/>
          <a:ext cx="4186237" cy="5418137"/>
        </p:xfrm>
        <a:graphic>
          <a:graphicData uri="http://schemas.openxmlformats.org/presentationml/2006/ole">
            <mc:AlternateContent xmlns:mc="http://schemas.openxmlformats.org/markup-compatibility/2006">
              <mc:Choice xmlns:v="urn:schemas-microsoft-com:vml" Requires="v">
                <p:oleObj name="Acrobat Document" r:id="rId7" imgW="5829300" imgH="7543800" progId="AcroExch.Document.DC">
                  <p:embed/>
                </p:oleObj>
              </mc:Choice>
              <mc:Fallback>
                <p:oleObj name="Acrobat Document" r:id="rId7" imgW="5829300" imgH="7543800" progId="AcroExch.Document.DC">
                  <p:embed/>
                  <p:pic>
                    <p:nvPicPr>
                      <p:cNvPr id="7" name="Object 6"/>
                      <p:cNvPicPr/>
                      <p:nvPr/>
                    </p:nvPicPr>
                    <p:blipFill>
                      <a:blip r:embed="rId8"/>
                      <a:stretch>
                        <a:fillRect/>
                      </a:stretch>
                    </p:blipFill>
                    <p:spPr>
                      <a:xfrm>
                        <a:off x="4975668" y="698936"/>
                        <a:ext cx="4186237" cy="5418137"/>
                      </a:xfrm>
                      <a:prstGeom prst="rect">
                        <a:avLst/>
                      </a:prstGeom>
                    </p:spPr>
                  </p:pic>
                </p:oleObj>
              </mc:Fallback>
            </mc:AlternateContent>
          </a:graphicData>
        </a:graphic>
      </p:graphicFrame>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9696090"/>
      </p:ext>
    </p:extLst>
  </p:cSld>
  <p:clrMapOvr>
    <a:masterClrMapping/>
  </p:clrMapOvr>
  <mc:AlternateContent xmlns:mc="http://schemas.openxmlformats.org/markup-compatibility/2006" xmlns:p14="http://schemas.microsoft.com/office/powerpoint/2010/main">
    <mc:Choice Requires="p14">
      <p:transition spd="slow" p14:dur="2000" advTm="23801"/>
    </mc:Choice>
    <mc:Fallback xmlns="">
      <p:transition spd="slow" advTm="2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85446"/>
          </a:xfrm>
        </p:spPr>
        <p:txBody>
          <a:bodyPr/>
          <a:lstStyle/>
          <a:p>
            <a:pPr algn="ctr"/>
            <a:r>
              <a:rPr lang="en-US" dirty="0"/>
              <a:t>ILLICIT DISCHARGE FORM CONT…</a:t>
            </a:r>
          </a:p>
        </p:txBody>
      </p:sp>
      <p:sp>
        <p:nvSpPr>
          <p:cNvPr id="3" name="Content Placeholder 2"/>
          <p:cNvSpPr>
            <a:spLocks noGrp="1"/>
          </p:cNvSpPr>
          <p:nvPr>
            <p:ph idx="1"/>
          </p:nvPr>
        </p:nvSpPr>
        <p:spPr>
          <a:xfrm>
            <a:off x="677334" y="1254369"/>
            <a:ext cx="8596668" cy="4786993"/>
          </a:xfrm>
        </p:spPr>
        <p:txBody>
          <a:bodyPr>
            <a:normAutofit fontScale="92500" lnSpcReduction="20000"/>
          </a:bodyPr>
          <a:lstStyle/>
          <a:p>
            <a:pPr marL="0" indent="0">
              <a:buNone/>
            </a:pPr>
            <a:r>
              <a:rPr lang="en-US" sz="2400" dirty="0"/>
              <a:t>For additional information and NPDES Program contacts, visit:</a:t>
            </a:r>
          </a:p>
          <a:p>
            <a:r>
              <a:rPr lang="en-US" sz="2400" u="sng" dirty="0">
                <a:hlinkClick r:id="rId5"/>
              </a:rPr>
              <a:t>http://www.sjcfl.us/Stormwater/index.aspx</a:t>
            </a:r>
            <a:endParaRPr lang="en-US" sz="2400" dirty="0"/>
          </a:p>
          <a:p>
            <a:r>
              <a:rPr lang="en-US" sz="2400" u="sng" dirty="0">
                <a:hlinkClick r:id="rId6"/>
              </a:rPr>
              <a:t>http://www.sjcfl.us/Stormwater/SWProgram.aspx</a:t>
            </a:r>
            <a:endParaRPr lang="en-US" sz="2400" dirty="0"/>
          </a:p>
          <a:p>
            <a:pPr marL="0" indent="0">
              <a:buNone/>
            </a:pPr>
            <a:endParaRPr lang="en-US" sz="2400" dirty="0"/>
          </a:p>
          <a:p>
            <a:pPr marL="0" indent="0">
              <a:buNone/>
            </a:pPr>
            <a:r>
              <a:rPr lang="en-US" sz="2400" dirty="0"/>
              <a:t>Report complaints and concerns at:</a:t>
            </a:r>
          </a:p>
          <a:p>
            <a:r>
              <a:rPr lang="en-US" sz="2400" dirty="0"/>
              <a:t> </a:t>
            </a:r>
            <a:r>
              <a:rPr lang="en-US" sz="2400" u="sng" dirty="0">
                <a:hlinkClick r:id="rId7"/>
              </a:rPr>
              <a:t>http://www.sjcfl.us/CodeEnforcement/PRIDE.aspx</a:t>
            </a:r>
            <a:endParaRPr lang="en-US" sz="2400" dirty="0"/>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Specific location</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Date and time</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Description of the pollution </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Description of the violator, e.g. license plate #, personal description (if applicable)</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Your contact information (optional if calling in)</a:t>
            </a:r>
          </a:p>
          <a:p>
            <a:pPr marL="640080" lvl="1" indent="-246888" defTabSz="914400">
              <a:spcBef>
                <a:spcPct val="20000"/>
              </a:spcBef>
              <a:buClr>
                <a:srgbClr val="0F6FC6"/>
              </a:buClr>
              <a:buSzPct val="85000"/>
              <a:buFont typeface="Wingdings 2"/>
              <a:buChar char=""/>
            </a:pPr>
            <a:r>
              <a:rPr lang="en-US" sz="2200" dirty="0">
                <a:solidFill>
                  <a:prstClr val="black"/>
                </a:solidFill>
                <a:latin typeface="Bahnschrift Light" panose="020B0502040204020203" pitchFamily="34" charset="0"/>
              </a:rPr>
              <a:t>Email a picture or video if you can</a:t>
            </a:r>
          </a:p>
          <a:p>
            <a:pPr marL="0" indent="0">
              <a:buNone/>
            </a:pPr>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57388565"/>
      </p:ext>
    </p:extLst>
  </p:cSld>
  <p:clrMapOvr>
    <a:masterClrMapping/>
  </p:clrMapOvr>
  <mc:AlternateContent xmlns:mc="http://schemas.openxmlformats.org/markup-compatibility/2006" xmlns:p14="http://schemas.microsoft.com/office/powerpoint/2010/main">
    <mc:Choice Requires="p14">
      <p:transition spd="slow" p14:dur="2000" advTm="28963"/>
    </mc:Choice>
    <mc:Fallback xmlns="">
      <p:transition spd="slow" advTm="28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036CE73-FAFC-0141-B5EC-B2F53E17281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709" r="1" b="1"/>
          <a:stretch/>
        </p:blipFill>
        <p:spPr>
          <a:xfrm>
            <a:off x="568452" y="571500"/>
            <a:ext cx="11055096" cy="5715000"/>
          </a:xfrm>
          <a:prstGeom prst="rect">
            <a:avLst/>
          </a:prstGeom>
        </p:spPr>
      </p:pic>
    </p:spTree>
    <p:extLst>
      <p:ext uri="{BB962C8B-B14F-4D97-AF65-F5344CB8AC3E}">
        <p14:creationId xmlns:p14="http://schemas.microsoft.com/office/powerpoint/2010/main" val="20651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2167" y="1346857"/>
            <a:ext cx="8596668" cy="3880773"/>
          </a:xfrm>
        </p:spPr>
        <p:txBody>
          <a:bodyPr>
            <a:normAutofit fontScale="92500"/>
          </a:bodyPr>
          <a:lstStyle/>
          <a:p>
            <a:pPr marL="0" indent="0" algn="ctr">
              <a:buNone/>
            </a:pPr>
            <a:r>
              <a:rPr lang="en-US" sz="7200" i="1" dirty="0">
                <a:latin typeface="Arial Rounded MT Bold" panose="020F0704030504030204" pitchFamily="34" charset="0"/>
                <a:cs typeface="LilyUPC" panose="020B0502040204020203" pitchFamily="34" charset="-34"/>
              </a:rPr>
              <a:t>“We forget that the water cycle and the life cycle are one.”</a:t>
            </a:r>
          </a:p>
          <a:p>
            <a:pPr marL="0" indent="0" algn="ctr">
              <a:buNone/>
            </a:pPr>
            <a:r>
              <a:rPr lang="en-US" sz="3000" b="1" dirty="0">
                <a:solidFill>
                  <a:schemeClr val="accent1">
                    <a:lumMod val="75000"/>
                  </a:schemeClr>
                </a:solidFill>
                <a:latin typeface="Arial Rounded MT Bold" panose="020F0704030504030204" pitchFamily="34" charset="0"/>
                <a:cs typeface="LilyUPC" panose="020B0502040204020203" pitchFamily="34" charset="-34"/>
              </a:rPr>
              <a:t>Jacques Cousteau</a:t>
            </a:r>
          </a:p>
        </p:txBody>
      </p:sp>
    </p:spTree>
    <p:extLst>
      <p:ext uri="{BB962C8B-B14F-4D97-AF65-F5344CB8AC3E}">
        <p14:creationId xmlns:p14="http://schemas.microsoft.com/office/powerpoint/2010/main" val="2135386836"/>
      </p:ext>
    </p:extLst>
  </p:cSld>
  <p:clrMapOvr>
    <a:masterClrMapping/>
  </p:clrMapOvr>
  <mc:AlternateContent xmlns:mc="http://schemas.openxmlformats.org/markup-compatibility/2006" xmlns:p14="http://schemas.microsoft.com/office/powerpoint/2010/main">
    <mc:Choice Requires="p14">
      <p:transition spd="slow" p14:dur="2000" advTm="8805"/>
    </mc:Choice>
    <mc:Fallback xmlns="">
      <p:transition spd="slow" advTm="880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459" y="474133"/>
            <a:ext cx="8534400" cy="1507067"/>
          </a:xfrm>
        </p:spPr>
        <p:txBody>
          <a:bodyPr/>
          <a:lstStyle/>
          <a:p>
            <a:pPr algn="ctr"/>
            <a:r>
              <a:rPr lang="en-US" dirty="0">
                <a:latin typeface="Bahnschrift Light" panose="020B0502040204020203" pitchFamily="34" charset="0"/>
              </a:rPr>
              <a:t>WHAT IS STORMWATER?</a:t>
            </a:r>
          </a:p>
        </p:txBody>
      </p:sp>
      <p:sp>
        <p:nvSpPr>
          <p:cNvPr id="3" name="Content Placeholder 2"/>
          <p:cNvSpPr>
            <a:spLocks noGrp="1"/>
          </p:cNvSpPr>
          <p:nvPr>
            <p:ph idx="1"/>
          </p:nvPr>
        </p:nvSpPr>
        <p:spPr>
          <a:xfrm>
            <a:off x="613872" y="1594338"/>
            <a:ext cx="7791573" cy="4114799"/>
          </a:xfrm>
        </p:spPr>
        <p:txBody>
          <a:bodyPr/>
          <a:lstStyle/>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When it rains, water that does not soak into the ground becomes runoff.</a:t>
            </a:r>
          </a:p>
          <a:p>
            <a:pPr marL="0" lvl="0" indent="0" defTabSz="914400">
              <a:spcAft>
                <a:spcPts val="0"/>
              </a:spcAft>
              <a:buClr>
                <a:srgbClr val="0BD0D9"/>
              </a:buClr>
              <a:buSzPct val="95000"/>
              <a:buNone/>
            </a:pPr>
            <a:endParaRPr lang="en-US" sz="2600" dirty="0">
              <a:solidFill>
                <a:schemeClr val="tx1">
                  <a:lumMod val="95000"/>
                </a:schemeClr>
              </a:solidFill>
              <a:latin typeface="Bahnschrift Light" panose="020B0502040204020203" pitchFamily="34" charset="0"/>
            </a:endParaRPr>
          </a:p>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This runoff can enter a storm drainage system which ends up in local streams, creeks, rivers, Intracoastal waterways and even the ocean.</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5444" y="-1"/>
            <a:ext cx="3786555" cy="685800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9533586"/>
      </p:ext>
    </p:extLst>
  </p:cSld>
  <p:clrMapOvr>
    <a:masterClrMapping/>
  </p:clrMapOvr>
  <mc:AlternateContent xmlns:mc="http://schemas.openxmlformats.org/markup-compatibility/2006" xmlns:p14="http://schemas.microsoft.com/office/powerpoint/2010/main">
    <mc:Choice Requires="p14">
      <p:transition spd="slow" p14:dur="2000" advTm="43821"/>
    </mc:Choice>
    <mc:Fallback xmlns="">
      <p:transition spd="slow" advTm="43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722" y="318802"/>
            <a:ext cx="8534400" cy="1507067"/>
          </a:xfrm>
        </p:spPr>
        <p:txBody>
          <a:bodyPr/>
          <a:lstStyle/>
          <a:p>
            <a:pPr algn="ctr"/>
            <a:r>
              <a:rPr lang="en-US" dirty="0">
                <a:latin typeface="Bahnschrift Light" panose="020B0502040204020203" pitchFamily="34" charset="0"/>
              </a:rPr>
              <a:t>STORMWATER POTENTIAL IMPACT</a:t>
            </a:r>
          </a:p>
        </p:txBody>
      </p:sp>
      <p:sp>
        <p:nvSpPr>
          <p:cNvPr id="3" name="Content Placeholder 2"/>
          <p:cNvSpPr>
            <a:spLocks noGrp="1"/>
          </p:cNvSpPr>
          <p:nvPr>
            <p:ph idx="1"/>
          </p:nvPr>
        </p:nvSpPr>
        <p:spPr>
          <a:xfrm>
            <a:off x="1022881" y="985388"/>
            <a:ext cx="8534400" cy="3615267"/>
          </a:xfrm>
        </p:spPr>
        <p:txBody>
          <a:bodyPr/>
          <a:lstStyle/>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Stormwater runoff can pick up debris, chemicals, dirt, and other pollutants</a:t>
            </a:r>
          </a:p>
          <a:p>
            <a:pPr marL="274320" lvl="0" indent="-274320" defTabSz="914400">
              <a:spcAft>
                <a:spcPts val="0"/>
              </a:spcAft>
              <a:buClr>
                <a:srgbClr val="0BD0D9"/>
              </a:buClr>
              <a:buSzPct val="95000"/>
              <a:buFont typeface="Wingdings 2"/>
              <a:buChar char=""/>
            </a:pPr>
            <a:r>
              <a:rPr lang="en-US" sz="2600" dirty="0">
                <a:solidFill>
                  <a:schemeClr val="tx1">
                    <a:lumMod val="95000"/>
                  </a:schemeClr>
                </a:solidFill>
                <a:latin typeface="Bahnschrift Light" panose="020B0502040204020203" pitchFamily="34" charset="0"/>
              </a:rPr>
              <a:t>Stormwater runoff is </a:t>
            </a:r>
            <a:r>
              <a:rPr lang="en-US" sz="2600" b="1" u="sng" dirty="0">
                <a:solidFill>
                  <a:schemeClr val="tx1">
                    <a:lumMod val="95000"/>
                  </a:schemeClr>
                </a:solidFill>
                <a:latin typeface="Bahnschrift Light" panose="020B0502040204020203" pitchFamily="34" charset="0"/>
              </a:rPr>
              <a:t>NOT</a:t>
            </a:r>
            <a:r>
              <a:rPr lang="en-US" sz="2600" dirty="0">
                <a:solidFill>
                  <a:schemeClr val="tx1">
                    <a:lumMod val="95000"/>
                  </a:schemeClr>
                </a:solidFill>
                <a:latin typeface="Bahnschrift Light" panose="020B0502040204020203" pitchFamily="34" charset="0"/>
              </a:rPr>
              <a:t> treated before it is discharged into local streams, creeks, rivers, ICCW and ocean</a:t>
            </a:r>
          </a:p>
          <a:p>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6932" y="3238089"/>
            <a:ext cx="5487500" cy="3479234"/>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06807880"/>
      </p:ext>
    </p:extLst>
  </p:cSld>
  <p:clrMapOvr>
    <a:masterClrMapping/>
  </p:clrMapOvr>
  <mc:AlternateContent xmlns:mc="http://schemas.openxmlformats.org/markup-compatibility/2006" xmlns:p14="http://schemas.microsoft.com/office/powerpoint/2010/main">
    <mc:Choice Requires="p14">
      <p:transition spd="slow" p14:dur="2000" advTm="33870"/>
    </mc:Choice>
    <mc:Fallback xmlns="">
      <p:transition spd="slow" advTm="33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694" y="5457475"/>
            <a:ext cx="10105292" cy="597265"/>
          </a:xfrm>
        </p:spPr>
        <p:txBody>
          <a:bodyPr>
            <a:normAutofit/>
          </a:bodyPr>
          <a:lstStyle/>
          <a:p>
            <a:r>
              <a:rPr lang="en-US" sz="3200" dirty="0">
                <a:solidFill>
                  <a:schemeClr val="tx1"/>
                </a:solidFill>
                <a:latin typeface="Bahnschrift Light" panose="020B0502040204020203" pitchFamily="34" charset="0"/>
              </a:rPr>
              <a:t>Before Development             After Development</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6694" y="1103130"/>
            <a:ext cx="9172443" cy="3902624"/>
          </a:xfrm>
          <a:prstGeom prst="rect">
            <a:avLst/>
          </a:prstGeom>
        </p:spPr>
      </p:pic>
      <p:sp>
        <p:nvSpPr>
          <p:cNvPr id="5" name="Right Arrow 4"/>
          <p:cNvSpPr/>
          <p:nvPr/>
        </p:nvSpPr>
        <p:spPr>
          <a:xfrm>
            <a:off x="4420932" y="5513791"/>
            <a:ext cx="978408" cy="484632"/>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51413776"/>
      </p:ext>
    </p:extLst>
  </p:cSld>
  <p:clrMapOvr>
    <a:masterClrMapping/>
  </p:clrMapOvr>
  <mc:AlternateContent xmlns:mc="http://schemas.openxmlformats.org/markup-compatibility/2006" xmlns:p14="http://schemas.microsoft.com/office/powerpoint/2010/main">
    <mc:Choice Requires="p14">
      <p:transition spd="slow" p14:dur="2000" advTm="35248"/>
    </mc:Choice>
    <mc:Fallback xmlns="">
      <p:transition spd="slow" advTm="35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08766"/>
            <a:ext cx="8596668" cy="1557403"/>
          </a:xfrm>
        </p:spPr>
        <p:txBody>
          <a:bodyPr>
            <a:normAutofit fontScale="90000"/>
          </a:bodyPr>
          <a:lstStyle/>
          <a:p>
            <a:pPr algn="ctr"/>
            <a:r>
              <a:rPr lang="en-US" dirty="0">
                <a:latin typeface="Bahnschrift Light" panose="020B0502040204020203" pitchFamily="34" charset="0"/>
              </a:rPr>
              <a:t>BRIEF HISTORY OF PHASE II NATIONAL POLLUTION DISCHARGE ELIMINATION SYSTEM PERMIT  </a:t>
            </a:r>
          </a:p>
        </p:txBody>
      </p:sp>
      <p:sp>
        <p:nvSpPr>
          <p:cNvPr id="3" name="Content Placeholder 2"/>
          <p:cNvSpPr>
            <a:spLocks noGrp="1"/>
          </p:cNvSpPr>
          <p:nvPr>
            <p:ph idx="1"/>
          </p:nvPr>
        </p:nvSpPr>
        <p:spPr>
          <a:xfrm>
            <a:off x="677334" y="1766170"/>
            <a:ext cx="8596668" cy="4822519"/>
          </a:xfrm>
        </p:spPr>
        <p:txBody>
          <a:bodyPr>
            <a:normAutofit/>
          </a:bodyPr>
          <a:lstStyle/>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1990, the Environmental Protection Agency (EPA) created the National Pollution Discharge Elimination System Permit, otherwise known as the NPDES Permit.</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Designation originally based of population size and was designated for large to medium municipalities. </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Prior to this, the EPA only required permits for traditional point sources of pollution discharge. Ex. Wastewater treatment plant or Industrial Process Wastes</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1999, the EPA created the “Phase 2” NPDES Permit for smaller municipalities.</a:t>
            </a:r>
          </a:p>
          <a:p>
            <a:pPr marL="274320" lvl="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St. Johns is recognized under this “Phase 2” designation. </a:t>
            </a:r>
          </a:p>
          <a:p>
            <a:pPr marL="274320" indent="-274320" defTabSz="914400">
              <a:buClr>
                <a:srgbClr val="0BD0D9"/>
              </a:buClr>
              <a:buSzPct val="95000"/>
              <a:buFont typeface="Wingdings 2"/>
              <a:buChar char=""/>
            </a:pPr>
            <a:r>
              <a:rPr lang="en-US" sz="2000" dirty="0">
                <a:solidFill>
                  <a:prstClr val="black"/>
                </a:solidFill>
                <a:latin typeface="Bahnschrift Light" panose="020B0502040204020203" pitchFamily="34" charset="0"/>
              </a:rPr>
              <a:t>In October 2000, EPA delegates the NPDES Permit to Florida Department of Environmental Protection (FDEP).</a:t>
            </a:r>
          </a:p>
          <a:p>
            <a:pPr marL="274320" lvl="0" indent="-274320" defTabSz="914400">
              <a:buClr>
                <a:srgbClr val="0BD0D9"/>
              </a:buClr>
              <a:buSzPct val="95000"/>
              <a:buFont typeface="Wingdings 2"/>
              <a:buChar char=""/>
            </a:pPr>
            <a:endParaRPr lang="en-US" sz="2000" dirty="0">
              <a:solidFill>
                <a:prstClr val="black"/>
              </a:solidFill>
              <a:latin typeface="Bahnschrift Light" panose="020B0502040204020203" pitchFamily="34"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58234414"/>
      </p:ext>
    </p:extLst>
  </p:cSld>
  <p:clrMapOvr>
    <a:masterClrMapping/>
  </p:clrMapOvr>
  <mc:AlternateContent xmlns:mc="http://schemas.openxmlformats.org/markup-compatibility/2006" xmlns:p14="http://schemas.microsoft.com/office/powerpoint/2010/main">
    <mc:Choice Requires="p14">
      <p:transition spd="slow" p14:dur="2000" advTm="28880"/>
    </mc:Choice>
    <mc:Fallback xmlns="">
      <p:transition spd="slow" advTm="28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
          <a:ext cx="12192000" cy="6871789"/>
        </p:xfrm>
        <a:graphic>
          <a:graphicData uri="http://schemas.openxmlformats.org/drawingml/2006/table">
            <a:tbl>
              <a:tblPr firstRow="1" bandRow="1">
                <a:tableStyleId>{5C22544A-7EE6-4342-B048-85BDC9FD1C3A}</a:tableStyleId>
              </a:tblPr>
              <a:tblGrid>
                <a:gridCol w="6125747">
                  <a:extLst>
                    <a:ext uri="{9D8B030D-6E8A-4147-A177-3AD203B41FA5}">
                      <a16:colId xmlns:a16="http://schemas.microsoft.com/office/drawing/2014/main" val="20000"/>
                    </a:ext>
                  </a:extLst>
                </a:gridCol>
                <a:gridCol w="6066253">
                  <a:extLst>
                    <a:ext uri="{9D8B030D-6E8A-4147-A177-3AD203B41FA5}">
                      <a16:colId xmlns:a16="http://schemas.microsoft.com/office/drawing/2014/main" val="20001"/>
                    </a:ext>
                  </a:extLst>
                </a:gridCol>
              </a:tblGrid>
              <a:tr h="955321">
                <a:tc>
                  <a:txBody>
                    <a:bodyPr/>
                    <a:lstStyle/>
                    <a:p>
                      <a:r>
                        <a:rPr lang="en-US" sz="3200" dirty="0">
                          <a:latin typeface="Bahnschrift Light" panose="020B0502040204020203" pitchFamily="34" charset="0"/>
                        </a:rPr>
                        <a:t>Six Minimum</a:t>
                      </a:r>
                      <a:r>
                        <a:rPr lang="en-US" sz="3200" baseline="0" dirty="0">
                          <a:latin typeface="Bahnschrift Light" panose="020B0502040204020203" pitchFamily="34" charset="0"/>
                        </a:rPr>
                        <a:t> Control Measures</a:t>
                      </a:r>
                      <a:endParaRPr lang="en-US" sz="3200" dirty="0">
                        <a:latin typeface="Bahnschrift Light" panose="020B0502040204020203" pitchFamily="34" charset="0"/>
                      </a:endParaRPr>
                    </a:p>
                  </a:txBody>
                  <a:tcPr/>
                </a:tc>
                <a:tc>
                  <a:txBody>
                    <a:bodyPr/>
                    <a:lstStyle/>
                    <a:p>
                      <a:endParaRPr lang="en-US" dirty="0">
                        <a:latin typeface="Bahnschrift Light" panose="020B0502040204020203" pitchFamily="34" charset="0"/>
                      </a:endParaRPr>
                    </a:p>
                  </a:txBody>
                  <a:tcPr/>
                </a:tc>
                <a:extLst>
                  <a:ext uri="{0D108BD9-81ED-4DB2-BD59-A6C34878D82A}">
                    <a16:rowId xmlns:a16="http://schemas.microsoft.com/office/drawing/2014/main" val="10000"/>
                  </a:ext>
                </a:extLst>
              </a:tr>
              <a:tr h="652040">
                <a:tc>
                  <a:txBody>
                    <a:bodyPr/>
                    <a:lstStyle/>
                    <a:p>
                      <a:r>
                        <a:rPr lang="en-US" sz="2400" dirty="0">
                          <a:latin typeface="Bahnschrift Light" panose="020B0502040204020203" pitchFamily="34" charset="0"/>
                        </a:rPr>
                        <a:t>Public Education and</a:t>
                      </a:r>
                      <a:r>
                        <a:rPr lang="en-US" sz="2400" baseline="0" dirty="0">
                          <a:latin typeface="Bahnschrift Light" panose="020B0502040204020203" pitchFamily="34" charset="0"/>
                        </a:rPr>
                        <a:t> Outreach</a:t>
                      </a:r>
                      <a:endParaRPr lang="en-US" sz="2400" dirty="0">
                        <a:latin typeface="Bahnschrift Light" panose="020B0502040204020203" pitchFamily="34" charset="0"/>
                      </a:endParaRPr>
                    </a:p>
                  </a:txBody>
                  <a:tcPr/>
                </a:tc>
                <a:tc>
                  <a:txBody>
                    <a:bodyPr/>
                    <a:lstStyle/>
                    <a:p>
                      <a:r>
                        <a:rPr lang="en-US" sz="1600" dirty="0">
                          <a:latin typeface="Bahnschrift Light" panose="020B0502040204020203" pitchFamily="34" charset="0"/>
                        </a:rPr>
                        <a:t>Perform education outreach regarding</a:t>
                      </a:r>
                      <a:r>
                        <a:rPr lang="en-US" sz="1600" baseline="0" dirty="0">
                          <a:latin typeface="Bahnschrift Light" panose="020B0502040204020203" pitchFamily="34" charset="0"/>
                        </a:rPr>
                        <a:t> the harmful impacts of Stormwater Pollution.</a:t>
                      </a:r>
                      <a:endParaRPr lang="en-US" sz="1600" dirty="0">
                        <a:latin typeface="Bahnschrift Light" panose="020B0502040204020203" pitchFamily="34" charset="0"/>
                      </a:endParaRPr>
                    </a:p>
                  </a:txBody>
                  <a:tcPr/>
                </a:tc>
                <a:extLst>
                  <a:ext uri="{0D108BD9-81ED-4DB2-BD59-A6C34878D82A}">
                    <a16:rowId xmlns:a16="http://schemas.microsoft.com/office/drawing/2014/main" val="10001"/>
                  </a:ext>
                </a:extLst>
              </a:tr>
              <a:tr h="652040">
                <a:tc>
                  <a:txBody>
                    <a:bodyPr/>
                    <a:lstStyle/>
                    <a:p>
                      <a:r>
                        <a:rPr lang="en-US" sz="2400" dirty="0">
                          <a:latin typeface="Bahnschrift Light" panose="020B0502040204020203" pitchFamily="34" charset="0"/>
                        </a:rPr>
                        <a:t>Public Participation/Involvement</a:t>
                      </a:r>
                      <a:r>
                        <a:rPr lang="en-US" sz="2400" baseline="0" dirty="0">
                          <a:latin typeface="Bahnschrift Light" panose="020B0502040204020203" pitchFamily="34" charset="0"/>
                        </a:rPr>
                        <a:t> </a:t>
                      </a:r>
                      <a:endParaRPr lang="en-US" sz="2400" dirty="0">
                        <a:latin typeface="Bahnschrift Light" panose="020B0502040204020203" pitchFamily="34" charset="0"/>
                      </a:endParaRPr>
                    </a:p>
                  </a:txBody>
                  <a:tcPr/>
                </a:tc>
                <a:tc>
                  <a:txBody>
                    <a:bodyPr/>
                    <a:lstStyle/>
                    <a:p>
                      <a:r>
                        <a:rPr lang="en-US" sz="1600" b="0" dirty="0">
                          <a:latin typeface="Bahnschrift Light" panose="020B0502040204020203" pitchFamily="34" charset="0"/>
                        </a:rPr>
                        <a:t>Comply with State and local public notice requirements and encourage other avenues for citizen involvement.</a:t>
                      </a:r>
                    </a:p>
                  </a:txBody>
                  <a:tcPr/>
                </a:tc>
                <a:extLst>
                  <a:ext uri="{0D108BD9-81ED-4DB2-BD59-A6C34878D82A}">
                    <a16:rowId xmlns:a16="http://schemas.microsoft.com/office/drawing/2014/main" val="10002"/>
                  </a:ext>
                </a:extLst>
              </a:tr>
              <a:tr h="1235444">
                <a:tc>
                  <a:txBody>
                    <a:bodyPr/>
                    <a:lstStyle/>
                    <a:p>
                      <a:r>
                        <a:rPr lang="en-US" sz="2400" b="0" dirty="0">
                          <a:latin typeface="Bahnschrift Light" panose="020B0502040204020203" pitchFamily="34" charset="0"/>
                        </a:rPr>
                        <a:t>Illicit Discharge Detection and Elimination</a:t>
                      </a:r>
                    </a:p>
                  </a:txBody>
                  <a:tcPr/>
                </a:tc>
                <a:tc>
                  <a:txBody>
                    <a:bodyPr/>
                    <a:lstStyle/>
                    <a:p>
                      <a:r>
                        <a:rPr lang="en-US" sz="1600" dirty="0">
                          <a:latin typeface="Bahnschrift Light" panose="020B0502040204020203" pitchFamily="34" charset="0"/>
                        </a:rPr>
                        <a:t>Implement a plan to detect and eliminate any non-</a:t>
                      </a:r>
                      <a:r>
                        <a:rPr lang="en-US" sz="1600" dirty="0" err="1">
                          <a:latin typeface="Bahnschrift Light" panose="020B0502040204020203" pitchFamily="34" charset="0"/>
                        </a:rPr>
                        <a:t>Stormwater</a:t>
                      </a:r>
                      <a:r>
                        <a:rPr lang="en-US" sz="1600" dirty="0">
                          <a:latin typeface="Bahnschrift Light" panose="020B0502040204020203" pitchFamily="34" charset="0"/>
                        </a:rPr>
                        <a:t> discharges to the Municipal Separate Storm Sewer System (MS4) and create a system map showing outfall locations</a:t>
                      </a:r>
                      <a:r>
                        <a:rPr lang="en-US" dirty="0">
                          <a:latin typeface="Bahnschrift Light" panose="020B0502040204020203" pitchFamily="34" charset="0"/>
                        </a:rPr>
                        <a:t>.</a:t>
                      </a:r>
                    </a:p>
                  </a:txBody>
                  <a:tcPr/>
                </a:tc>
                <a:extLst>
                  <a:ext uri="{0D108BD9-81ED-4DB2-BD59-A6C34878D82A}">
                    <a16:rowId xmlns:a16="http://schemas.microsoft.com/office/drawing/2014/main" val="10003"/>
                  </a:ext>
                </a:extLst>
              </a:tr>
              <a:tr h="652040">
                <a:tc>
                  <a:txBody>
                    <a:bodyPr/>
                    <a:lstStyle/>
                    <a:p>
                      <a:r>
                        <a:rPr lang="en-US" sz="2400" dirty="0">
                          <a:latin typeface="Bahnschrift Light" panose="020B0502040204020203" pitchFamily="34" charset="0"/>
                        </a:rPr>
                        <a:t>Construction</a:t>
                      </a:r>
                      <a:r>
                        <a:rPr lang="en-US" sz="2400" baseline="0" dirty="0">
                          <a:latin typeface="Bahnschrift Light" panose="020B0502040204020203" pitchFamily="34" charset="0"/>
                        </a:rPr>
                        <a:t> Site Runoff Control</a:t>
                      </a:r>
                      <a:endParaRPr lang="en-US" sz="2400" dirty="0">
                        <a:latin typeface="Bahnschrift Light" panose="020B0502040204020203" pitchFamily="34" charset="0"/>
                      </a:endParaRPr>
                    </a:p>
                  </a:txBody>
                  <a:tcPr/>
                </a:tc>
                <a:tc>
                  <a:txBody>
                    <a:bodyPr/>
                    <a:lstStyle/>
                    <a:p>
                      <a:r>
                        <a:rPr lang="en-US" sz="1600" dirty="0">
                          <a:latin typeface="Bahnschrift Light" panose="020B0502040204020203" pitchFamily="34" charset="0"/>
                        </a:rPr>
                        <a:t>Implement and enforce an erosion and sediment control program for construction activities.</a:t>
                      </a:r>
                    </a:p>
                  </a:txBody>
                  <a:tcPr/>
                </a:tc>
                <a:extLst>
                  <a:ext uri="{0D108BD9-81ED-4DB2-BD59-A6C34878D82A}">
                    <a16:rowId xmlns:a16="http://schemas.microsoft.com/office/drawing/2014/main" val="10004"/>
                  </a:ext>
                </a:extLst>
              </a:tr>
              <a:tr h="1784530">
                <a:tc>
                  <a:txBody>
                    <a:bodyPr/>
                    <a:lstStyle/>
                    <a:p>
                      <a:r>
                        <a:rPr lang="en-US" sz="2400" b="0" dirty="0">
                          <a:latin typeface="Bahnschrift Light" panose="020B0502040204020203" pitchFamily="34" charset="0"/>
                        </a:rPr>
                        <a:t>Post-Construction Runoff Control</a:t>
                      </a:r>
                    </a:p>
                  </a:txBody>
                  <a:tcPr/>
                </a:tc>
                <a:tc>
                  <a:txBody>
                    <a:bodyPr/>
                    <a:lstStyle/>
                    <a:p>
                      <a:r>
                        <a:rPr lang="en-US" sz="1600" dirty="0">
                          <a:latin typeface="Bahnschrift Light" panose="020B0502040204020203" pitchFamily="34" charset="0"/>
                        </a:rPr>
                        <a:t>Implement and enforce a program to address discharges of post-construction Stormwater runoff from new development and redevelopment areas. (NOTE: This minimum control measure is met by the State’s Stormwater permitting program under the Water Management Districts, as a “qualifying alternative program,” thus there is no additional requirement for St. Johns County for this measure.)</a:t>
                      </a:r>
                    </a:p>
                  </a:txBody>
                  <a:tcPr/>
                </a:tc>
                <a:extLst>
                  <a:ext uri="{0D108BD9-81ED-4DB2-BD59-A6C34878D82A}">
                    <a16:rowId xmlns:a16="http://schemas.microsoft.com/office/drawing/2014/main" val="10005"/>
                  </a:ext>
                </a:extLst>
              </a:tr>
              <a:tr h="926584">
                <a:tc>
                  <a:txBody>
                    <a:bodyPr/>
                    <a:lstStyle/>
                    <a:p>
                      <a:r>
                        <a:rPr lang="en-US" sz="2400" b="0" dirty="0">
                          <a:latin typeface="Bahnschrift Light" panose="020B0502040204020203" pitchFamily="34" charset="0"/>
                        </a:rPr>
                        <a:t>Pollution Prevention/Good Housekeeping</a:t>
                      </a:r>
                    </a:p>
                  </a:txBody>
                  <a:tcPr/>
                </a:tc>
                <a:tc>
                  <a:txBody>
                    <a:bodyPr/>
                    <a:lstStyle/>
                    <a:p>
                      <a:r>
                        <a:rPr lang="en-US" sz="1600" dirty="0">
                          <a:latin typeface="Bahnschrift Light" panose="020B0502040204020203" pitchFamily="34" charset="0"/>
                        </a:rPr>
                        <a:t>Implement a program to reduce pollutant runoff from municipal operations and property and perform staff pollution prevention training</a:t>
                      </a:r>
                    </a:p>
                  </a:txBody>
                  <a:tcPr/>
                </a:tc>
                <a:extLst>
                  <a:ext uri="{0D108BD9-81ED-4DB2-BD59-A6C34878D82A}">
                    <a16:rowId xmlns:a16="http://schemas.microsoft.com/office/drawing/2014/main" val="10006"/>
                  </a:ext>
                </a:extLst>
              </a:tr>
            </a:tbl>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91278263"/>
      </p:ext>
    </p:extLst>
  </p:cSld>
  <p:clrMapOvr>
    <a:masterClrMapping/>
  </p:clrMapOvr>
  <mc:AlternateContent xmlns:mc="http://schemas.openxmlformats.org/markup-compatibility/2006" xmlns:p14="http://schemas.microsoft.com/office/powerpoint/2010/main">
    <mc:Choice Requires="p14">
      <p:transition spd="slow" p14:dur="2000" advTm="60987"/>
    </mc:Choice>
    <mc:Fallback xmlns="">
      <p:transition spd="slow" advTm="60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hnschrift Light"/>
              </a:rPr>
              <a:t>ST. JOHNS COUNTY’S</a:t>
            </a:r>
            <a:br>
              <a:rPr lang="en-US" dirty="0">
                <a:latin typeface="Bahnschrift Light"/>
              </a:rPr>
            </a:br>
            <a:r>
              <a:rPr lang="en-US" dirty="0">
                <a:latin typeface="Bahnschrift Light"/>
              </a:rPr>
              <a:t>MAJOR WATERSHEDS</a:t>
            </a:r>
          </a:p>
        </p:txBody>
      </p:sp>
      <p:sp>
        <p:nvSpPr>
          <p:cNvPr id="3" name="Content Placeholder 2"/>
          <p:cNvSpPr>
            <a:spLocks noGrp="1"/>
          </p:cNvSpPr>
          <p:nvPr>
            <p:ph idx="1"/>
          </p:nvPr>
        </p:nvSpPr>
        <p:spPr/>
        <p:txBody>
          <a:bodyPr/>
          <a:lstStyle/>
          <a:p>
            <a:r>
              <a:rPr lang="en-US" dirty="0">
                <a:latin typeface="Bahnschrift Light"/>
              </a:rPr>
              <a:t>Surface Water Basins &amp; MS4 Outfalls</a:t>
            </a:r>
          </a:p>
          <a:p>
            <a:r>
              <a:rPr lang="en-US" dirty="0">
                <a:latin typeface="Bahnschrift Light"/>
              </a:rPr>
              <a:t>St. Johns River</a:t>
            </a:r>
          </a:p>
          <a:p>
            <a:r>
              <a:rPr lang="en-US" dirty="0">
                <a:latin typeface="Bahnschrift Light"/>
              </a:rPr>
              <a:t>Intra-coastal Waterway</a:t>
            </a:r>
          </a:p>
          <a:p>
            <a:r>
              <a:rPr lang="en-US" dirty="0">
                <a:latin typeface="Bahnschrift Light"/>
              </a:rPr>
              <a:t>Guana, Tolomato and Matanzas Rivers</a:t>
            </a:r>
          </a:p>
          <a:p>
            <a:r>
              <a:rPr lang="en-US" dirty="0">
                <a:latin typeface="Bahnschrift Light"/>
              </a:rPr>
              <a:t>Atlantic Ocean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1174" y="190030"/>
            <a:ext cx="4888231" cy="6453807"/>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4461792"/>
      </p:ext>
    </p:extLst>
  </p:cSld>
  <p:clrMapOvr>
    <a:masterClrMapping/>
  </p:clrMapOvr>
  <mc:AlternateContent xmlns:mc="http://schemas.openxmlformats.org/markup-compatibility/2006" xmlns:p14="http://schemas.microsoft.com/office/powerpoint/2010/main">
    <mc:Choice Requires="p14">
      <p:transition spd="slow" p14:dur="2000" advTm="36489"/>
    </mc:Choice>
    <mc:Fallback xmlns="">
      <p:transition spd="slow" advTm="36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37" y="126348"/>
            <a:ext cx="8534400" cy="1507067"/>
          </a:xfrm>
        </p:spPr>
        <p:txBody>
          <a:bodyPr>
            <a:normAutofit/>
          </a:bodyPr>
          <a:lstStyle/>
          <a:p>
            <a:pPr algn="ctr"/>
            <a:r>
              <a:rPr lang="en-US" sz="3200" dirty="0">
                <a:latin typeface="Bahnschrift Light" panose="020B0502040204020203" pitchFamily="34" charset="0"/>
              </a:rPr>
              <a:t>WHAT CLASSIFIES AS AN ILLICIT DISCHARGE?</a:t>
            </a:r>
          </a:p>
        </p:txBody>
      </p:sp>
      <p:sp>
        <p:nvSpPr>
          <p:cNvPr id="3" name="Content Placeholder 2"/>
          <p:cNvSpPr>
            <a:spLocks noGrp="1"/>
          </p:cNvSpPr>
          <p:nvPr>
            <p:ph idx="1"/>
          </p:nvPr>
        </p:nvSpPr>
        <p:spPr>
          <a:xfrm>
            <a:off x="836613" y="1249160"/>
            <a:ext cx="8534400" cy="1717430"/>
          </a:xfrm>
        </p:spPr>
        <p:txBody>
          <a:bodyPr>
            <a:normAutofit lnSpcReduction="10000"/>
          </a:bodyPr>
          <a:lstStyle/>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Any direct or indirect discharge to the storm sewer system that is not made entirely of Stormwater or is authorized by the County .</a:t>
            </a:r>
          </a:p>
          <a:p>
            <a:pPr marL="274320" lvl="0" indent="-274320" defTabSz="914400">
              <a:spcAft>
                <a:spcPts val="0"/>
              </a:spcAft>
              <a:buClr>
                <a:srgbClr val="0BD0D9"/>
              </a:buClr>
              <a:buSzPct val="95000"/>
              <a:buFont typeface="Wingdings 2"/>
              <a:buChar char=""/>
            </a:pPr>
            <a:r>
              <a:rPr lang="en-US" sz="2600" dirty="0">
                <a:solidFill>
                  <a:schemeClr val="tx1"/>
                </a:solidFill>
                <a:latin typeface="Bahnschrift Light" panose="020B0502040204020203" pitchFamily="34" charset="0"/>
              </a:rPr>
              <a:t>Exceptions include:</a:t>
            </a:r>
          </a:p>
          <a:p>
            <a:endParaRPr lang="en-US" dirty="0"/>
          </a:p>
        </p:txBody>
      </p:sp>
      <p:sp>
        <p:nvSpPr>
          <p:cNvPr id="5" name="TextBox 4"/>
          <p:cNvSpPr txBox="1"/>
          <p:nvPr/>
        </p:nvSpPr>
        <p:spPr>
          <a:xfrm>
            <a:off x="1362014" y="2966590"/>
            <a:ext cx="3516923" cy="3770263"/>
          </a:xfrm>
          <a:prstGeom prst="rect">
            <a:avLst/>
          </a:prstGeom>
          <a:noFill/>
        </p:spPr>
        <p:txBody>
          <a:bodyPr wrap="square" rtlCol="0">
            <a:spAutoFit/>
          </a:bodyPr>
          <a:lstStyle/>
          <a:p>
            <a:pPr marL="342900" indent="-342900">
              <a:buFont typeface="Arial" pitchFamily="34" charset="0"/>
              <a:buChar char="•"/>
            </a:pPr>
            <a:r>
              <a:rPr lang="en-US" sz="1700" dirty="0">
                <a:latin typeface="Bahnschrift Light" panose="020B0502040204020203" pitchFamily="34" charset="0"/>
              </a:rPr>
              <a:t>Water line flushing</a:t>
            </a:r>
          </a:p>
          <a:p>
            <a:pPr marL="342900" indent="-342900">
              <a:buFont typeface="Arial" pitchFamily="34" charset="0"/>
              <a:buChar char="•"/>
            </a:pPr>
            <a:r>
              <a:rPr lang="en-US" sz="1700" dirty="0">
                <a:latin typeface="Bahnschrift Light" panose="020B0502040204020203" pitchFamily="34" charset="0"/>
              </a:rPr>
              <a:t>Runoff or return flow from landscape irrigation</a:t>
            </a:r>
          </a:p>
          <a:p>
            <a:pPr marL="342900" indent="-342900">
              <a:buFont typeface="Arial" pitchFamily="34" charset="0"/>
              <a:buChar char="•"/>
            </a:pPr>
            <a:r>
              <a:rPr lang="en-US" sz="1700" dirty="0">
                <a:latin typeface="Bahnschrift Light" panose="020B0502040204020203" pitchFamily="34" charset="0"/>
              </a:rPr>
              <a:t>Discharges from potable water sources</a:t>
            </a:r>
          </a:p>
          <a:p>
            <a:pPr marL="342900" indent="-342900">
              <a:buFont typeface="Arial" pitchFamily="34" charset="0"/>
              <a:buChar char="•"/>
            </a:pPr>
            <a:r>
              <a:rPr lang="en-US" sz="1700" dirty="0">
                <a:latin typeface="Bahnschrift Light" panose="020B0502040204020203" pitchFamily="34" charset="0"/>
              </a:rPr>
              <a:t>Diverted stream flows</a:t>
            </a:r>
          </a:p>
          <a:p>
            <a:pPr marL="342900" indent="-342900">
              <a:buFont typeface="Arial" pitchFamily="34" charset="0"/>
              <a:buChar char="•"/>
            </a:pPr>
            <a:r>
              <a:rPr lang="en-US" sz="1700" dirty="0">
                <a:latin typeface="Bahnschrift Light" panose="020B0502040204020203" pitchFamily="34" charset="0"/>
              </a:rPr>
              <a:t>Rising ground waters and springs</a:t>
            </a:r>
          </a:p>
          <a:p>
            <a:pPr marL="342900" indent="-342900">
              <a:buFont typeface="Arial" pitchFamily="34" charset="0"/>
              <a:buChar char="•"/>
            </a:pPr>
            <a:r>
              <a:rPr lang="en-US" sz="1700" dirty="0">
                <a:latin typeface="Bahnschrift Light" panose="020B0502040204020203" pitchFamily="34" charset="0"/>
              </a:rPr>
              <a:t>Uncontaminated ground water infiltration</a:t>
            </a:r>
          </a:p>
          <a:p>
            <a:pPr marL="342900" indent="-342900">
              <a:buFont typeface="Arial" pitchFamily="34" charset="0"/>
              <a:buChar char="•"/>
            </a:pPr>
            <a:r>
              <a:rPr lang="en-US" sz="1700" dirty="0">
                <a:latin typeface="Bahnschrift Light" panose="020B0502040204020203" pitchFamily="34" charset="0"/>
              </a:rPr>
              <a:t>Uncontaminated pumped ground water</a:t>
            </a:r>
          </a:p>
          <a:p>
            <a:pPr marL="342900" indent="-342900">
              <a:buFont typeface="Arial" pitchFamily="34" charset="0"/>
              <a:buChar char="•"/>
            </a:pPr>
            <a:r>
              <a:rPr lang="en-US" sz="1700" dirty="0">
                <a:latin typeface="Bahnschrift Light" panose="020B0502040204020203" pitchFamily="34" charset="0"/>
              </a:rPr>
              <a:t>Foundation and footing drains</a:t>
            </a:r>
          </a:p>
          <a:p>
            <a:endParaRPr lang="en-US" dirty="0"/>
          </a:p>
        </p:txBody>
      </p:sp>
      <p:sp>
        <p:nvSpPr>
          <p:cNvPr id="6" name="TextBox 5"/>
          <p:cNvSpPr txBox="1"/>
          <p:nvPr/>
        </p:nvSpPr>
        <p:spPr>
          <a:xfrm>
            <a:off x="5427785" y="2966590"/>
            <a:ext cx="3259015" cy="3770263"/>
          </a:xfrm>
          <a:prstGeom prst="rect">
            <a:avLst/>
          </a:prstGeom>
          <a:noFill/>
        </p:spPr>
        <p:txBody>
          <a:bodyPr wrap="square" rtlCol="0">
            <a:spAutoFit/>
          </a:bodyPr>
          <a:lstStyle/>
          <a:p>
            <a:pPr marL="342900" indent="-342900">
              <a:buFont typeface="Arial" pitchFamily="34" charset="0"/>
              <a:buChar char="•"/>
            </a:pPr>
            <a:r>
              <a:rPr lang="en-US" sz="1700" dirty="0">
                <a:latin typeface="Bahnschrift Light" panose="020B0502040204020203" pitchFamily="34" charset="0"/>
              </a:rPr>
              <a:t>Air conditioning condensation</a:t>
            </a:r>
          </a:p>
          <a:p>
            <a:pPr marL="342900" indent="-342900">
              <a:buFont typeface="Arial" pitchFamily="34" charset="0"/>
              <a:buChar char="•"/>
            </a:pPr>
            <a:r>
              <a:rPr lang="en-US" sz="1700" dirty="0">
                <a:latin typeface="Bahnschrift Light" panose="020B0502040204020203" pitchFamily="34" charset="0"/>
              </a:rPr>
              <a:t>Water from crawl space pumps</a:t>
            </a:r>
          </a:p>
          <a:p>
            <a:pPr marL="342900" indent="-342900">
              <a:buFont typeface="Arial" pitchFamily="34" charset="0"/>
              <a:buChar char="•"/>
            </a:pPr>
            <a:r>
              <a:rPr lang="en-US" sz="1700" dirty="0">
                <a:latin typeface="Bahnschrift Light" panose="020B0502040204020203" pitchFamily="34" charset="0"/>
              </a:rPr>
              <a:t>Individual residential vehicle washing</a:t>
            </a:r>
          </a:p>
          <a:p>
            <a:pPr marL="342900" indent="-342900">
              <a:buFont typeface="Arial" pitchFamily="34" charset="0"/>
              <a:buChar char="•"/>
            </a:pPr>
            <a:r>
              <a:rPr lang="en-US" sz="1700" dirty="0">
                <a:latin typeface="Bahnschrift Light" panose="020B0502040204020203" pitchFamily="34" charset="0"/>
              </a:rPr>
              <a:t>Flows from wetlands and riparian habitats</a:t>
            </a:r>
          </a:p>
          <a:p>
            <a:pPr marL="342900" indent="-342900">
              <a:buFont typeface="Arial" pitchFamily="34" charset="0"/>
              <a:buChar char="•"/>
            </a:pPr>
            <a:r>
              <a:rPr lang="en-US" sz="1700" dirty="0">
                <a:latin typeface="Bahnschrift Light" panose="020B0502040204020203" pitchFamily="34" charset="0"/>
              </a:rPr>
              <a:t>Dechlorinated swimming pool discharges</a:t>
            </a:r>
          </a:p>
          <a:p>
            <a:pPr marL="342900" indent="-342900">
              <a:buFont typeface="Arial" pitchFamily="34" charset="0"/>
              <a:buChar char="•"/>
            </a:pPr>
            <a:r>
              <a:rPr lang="en-US" sz="1700" dirty="0">
                <a:latin typeface="Bahnschrift Light" panose="020B0502040204020203" pitchFamily="34" charset="0"/>
              </a:rPr>
              <a:t>Discharges or flows from fire fighting activities</a:t>
            </a:r>
          </a:p>
          <a:p>
            <a:pPr marL="342900" indent="-342900">
              <a:buFont typeface="Arial" pitchFamily="34" charset="0"/>
              <a:buChar char="•"/>
            </a:pPr>
            <a:r>
              <a:rPr lang="en-US" sz="1700" dirty="0">
                <a:latin typeface="Bahnschrift Light" panose="020B0502040204020203" pitchFamily="34" charset="0"/>
              </a:rPr>
              <a:t>Etc. </a:t>
            </a:r>
          </a:p>
          <a:p>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3883477"/>
      </p:ext>
    </p:extLst>
  </p:cSld>
  <p:clrMapOvr>
    <a:masterClrMapping/>
  </p:clrMapOvr>
  <mc:AlternateContent xmlns:mc="http://schemas.openxmlformats.org/markup-compatibility/2006" xmlns:p14="http://schemas.microsoft.com/office/powerpoint/2010/main">
    <mc:Choice Requires="p14">
      <p:transition spd="slow" p14:dur="2000" advTm="24834"/>
    </mc:Choice>
    <mc:Fallback xmlns="">
      <p:transition spd="slow" advTm="24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D7EACD8FC8814E865A15790988A071" ma:contentTypeVersion="10" ma:contentTypeDescription="Create a new document." ma:contentTypeScope="" ma:versionID="a7e442ef2a2b85c288e2599c1fc41d1a">
  <xsd:schema xmlns:xsd="http://www.w3.org/2001/XMLSchema" xmlns:xs="http://www.w3.org/2001/XMLSchema" xmlns:p="http://schemas.microsoft.com/office/2006/metadata/properties" xmlns:ns3="90e5a479-b628-4490-96db-254049d4977d" targetNamespace="http://schemas.microsoft.com/office/2006/metadata/properties" ma:root="true" ma:fieldsID="adf1bed0f186d0a530fe6176566d15ba" ns3:_="">
    <xsd:import namespace="90e5a479-b628-4490-96db-254049d4977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5a479-b628-4490-96db-254049d49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C07C91-CD20-40EA-B0C4-7BBDFEAE4533}">
  <ds:schemaRefs>
    <ds:schemaRef ds:uri="http://schemas.openxmlformats.org/package/2006/metadata/core-properties"/>
    <ds:schemaRef ds:uri="http://purl.org/dc/elements/1.1/"/>
    <ds:schemaRef ds:uri="90e5a479-b628-4490-96db-254049d4977d"/>
    <ds:schemaRef ds:uri="http://schemas.microsoft.com/office/2006/metadata/properties"/>
    <ds:schemaRef ds:uri="http://purl.org/dc/term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DED6A763-B309-412E-885E-E0A283F03BD0}">
  <ds:schemaRefs>
    <ds:schemaRef ds:uri="http://schemas.microsoft.com/sharepoint/v3/contenttype/forms"/>
  </ds:schemaRefs>
</ds:datastoreItem>
</file>

<file path=customXml/itemProps3.xml><?xml version="1.0" encoding="utf-8"?>
<ds:datastoreItem xmlns:ds="http://schemas.openxmlformats.org/officeDocument/2006/customXml" ds:itemID="{AC289929-9410-425D-A96A-899F79C7A1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5a479-b628-4490-96db-254049d497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23174</TotalTime>
  <Words>3200</Words>
  <Application>Microsoft Office PowerPoint</Application>
  <PresentationFormat>Widescreen</PresentationFormat>
  <Paragraphs>198</Paragraphs>
  <Slides>23</Slides>
  <Notes>21</Notes>
  <HiddenSlides>0</HiddenSlides>
  <MMClips>22</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Arial Rounded MT Bold</vt:lpstr>
      <vt:lpstr>Bahnschrift Light</vt:lpstr>
      <vt:lpstr>Calibri</vt:lpstr>
      <vt:lpstr>Trebuchet MS</vt:lpstr>
      <vt:lpstr>Wingdings 2</vt:lpstr>
      <vt:lpstr>Wingdings 3</vt:lpstr>
      <vt:lpstr>Facet</vt:lpstr>
      <vt:lpstr>Acrobat Document</vt:lpstr>
      <vt:lpstr>Illicit Discharge Training</vt:lpstr>
      <vt:lpstr>GOALS</vt:lpstr>
      <vt:lpstr>WHAT IS STORMWATER?</vt:lpstr>
      <vt:lpstr>STORMWATER POTENTIAL IMPACT</vt:lpstr>
      <vt:lpstr>Before Development             After Development</vt:lpstr>
      <vt:lpstr>BRIEF HISTORY OF PHASE II NATIONAL POLLUTION DISCHARGE ELIMINATION SYSTEM PERMIT  </vt:lpstr>
      <vt:lpstr>PowerPoint Presentation</vt:lpstr>
      <vt:lpstr>ST. JOHNS COUNTY’S MAJOR WATERSHEDS</vt:lpstr>
      <vt:lpstr>WHAT CLASSIFIES AS AN ILLICIT DISCHARGE?</vt:lpstr>
      <vt:lpstr>ILLICIT DISCHARGE IMPACTS</vt:lpstr>
      <vt:lpstr>WHY DO WE CARE?</vt:lpstr>
      <vt:lpstr>WHAT CAN WE DO?</vt:lpstr>
      <vt:lpstr>BEST MANAGEMENT PRACTICES</vt:lpstr>
      <vt:lpstr>IF YOU SEE IT, SAY IT!</vt:lpstr>
      <vt:lpstr>RECOGNIZING ILLICIT DISCHARGES: WARNING SIGNS</vt:lpstr>
      <vt:lpstr>WHAT TO KEEP AN EYE OUT FOR</vt:lpstr>
      <vt:lpstr>MORE OF WHAT TO KEEP AN EYE OUT FOR</vt:lpstr>
      <vt:lpstr>MORE OF WHAT TO KEEP AN EYE OUT FOR</vt:lpstr>
      <vt:lpstr>WHAT TO KEEP A NOSE OUT FOR</vt:lpstr>
      <vt:lpstr>ILLICIT DISCHARGE FIELD REPORT</vt:lpstr>
      <vt:lpstr>ILLICIT DISCHARGE FORM CONT…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Augustine Port, Waterway &amp; Beach District</dc:title>
  <dc:creator>Bill Tredik</dc:creator>
  <cp:lastModifiedBy>Derek Sands</cp:lastModifiedBy>
  <cp:revision>125</cp:revision>
  <cp:lastPrinted>2020-07-06T21:29:15Z</cp:lastPrinted>
  <dcterms:created xsi:type="dcterms:W3CDTF">2019-11-13T22:40:35Z</dcterms:created>
  <dcterms:modified xsi:type="dcterms:W3CDTF">2023-08-18T14:54:01Z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0x01010096D7EACD8FC8814E865A15790988A071</vt:lpwstr>
  </property>
</Properties>
</file>